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1" r:id="rId4"/>
    <p:sldId id="262" r:id="rId5"/>
    <p:sldId id="263" r:id="rId6"/>
    <p:sldId id="259" r:id="rId7"/>
    <p:sldId id="257" r:id="rId8"/>
    <p:sldId id="307" r:id="rId9"/>
    <p:sldId id="306" r:id="rId10"/>
    <p:sldId id="271" r:id="rId11"/>
    <p:sldId id="272" r:id="rId12"/>
    <p:sldId id="310" r:id="rId13"/>
    <p:sldId id="311" r:id="rId14"/>
    <p:sldId id="287" r:id="rId15"/>
    <p:sldId id="312" r:id="rId16"/>
    <p:sldId id="313" r:id="rId17"/>
    <p:sldId id="314" r:id="rId18"/>
    <p:sldId id="315"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C6EFE-E455-4D63-A175-2C72CAD84713}"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3EDF7-D835-44FD-97BF-294E04824AB0}" type="slidenum">
              <a:rPr lang="en-US" smtClean="0"/>
              <a:t>‹#›</a:t>
            </a:fld>
            <a:endParaRPr lang="en-US"/>
          </a:p>
        </p:txBody>
      </p:sp>
    </p:spTree>
    <p:extLst>
      <p:ext uri="{BB962C8B-B14F-4D97-AF65-F5344CB8AC3E}">
        <p14:creationId xmlns:p14="http://schemas.microsoft.com/office/powerpoint/2010/main" val="175264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08050" y="4724400"/>
            <a:ext cx="4989513" cy="4187825"/>
          </a:xfrm>
          <a:noFill/>
        </p:spPr>
        <p:txBody>
          <a:bodyPr/>
          <a:lstStyle/>
          <a:p>
            <a:endParaRPr lang="en-US" smtClean="0"/>
          </a:p>
        </p:txBody>
      </p:sp>
    </p:spTree>
    <p:extLst>
      <p:ext uri="{BB962C8B-B14F-4D97-AF65-F5344CB8AC3E}">
        <p14:creationId xmlns:p14="http://schemas.microsoft.com/office/powerpoint/2010/main" val="292927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BBC3D-8F17-4DAD-ABBB-87FFD9093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654E6A-00F2-4BC9-98C0-CF402C4B5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8E8050-80CC-40C2-B884-E19EB5B41511}"/>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5" name="Footer Placeholder 4">
            <a:extLst>
              <a:ext uri="{FF2B5EF4-FFF2-40B4-BE49-F238E27FC236}">
                <a16:creationId xmlns:a16="http://schemas.microsoft.com/office/drawing/2014/main" id="{5D9DD1FD-0982-47C5-9308-0B446410E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B87F1-FBFA-43B9-927E-B103C18F3DEC}"/>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51349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0FF1-0651-4768-A6D6-26EB6E13A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A812C9-F4D9-4E57-B74A-2DC536E658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D2AD3-902F-4F0D-AAD6-E4B8868ED273}"/>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5" name="Footer Placeholder 4">
            <a:extLst>
              <a:ext uri="{FF2B5EF4-FFF2-40B4-BE49-F238E27FC236}">
                <a16:creationId xmlns:a16="http://schemas.microsoft.com/office/drawing/2014/main" id="{AE56B875-3CDE-434F-9BB5-922B8CD8E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B3937-0B88-4018-9B9C-4DF97D989C1A}"/>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145101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92A146-784C-453D-A4F6-BF4942E126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E65850-1643-4D57-93BE-7D933D077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004D9-0F6F-40DC-B897-D15DA8F23EAB}"/>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5" name="Footer Placeholder 4">
            <a:extLst>
              <a:ext uri="{FF2B5EF4-FFF2-40B4-BE49-F238E27FC236}">
                <a16:creationId xmlns:a16="http://schemas.microsoft.com/office/drawing/2014/main" id="{07CB591B-AD3A-4BAF-833D-B068C1296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007A-4000-4209-89CC-7CDC30644CB7}"/>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90068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6FB7-B7AC-4517-B350-2EB75C73F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53D10-C4E4-4558-AEE4-4B9A5756C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D547C-EB6A-4D29-A5B1-166715197710}"/>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5" name="Footer Placeholder 4">
            <a:extLst>
              <a:ext uri="{FF2B5EF4-FFF2-40B4-BE49-F238E27FC236}">
                <a16:creationId xmlns:a16="http://schemas.microsoft.com/office/drawing/2014/main" id="{C9917C0A-F607-4117-A998-914AE069B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E7165-E011-487F-BE6E-255A17E4267F}"/>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370093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D97A-177C-49B5-91D8-9A3220066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F438AD-D527-4069-A609-39FF27A4E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F7C064-1F47-4C98-A6F3-5ADC17F0AAF6}"/>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5" name="Footer Placeholder 4">
            <a:extLst>
              <a:ext uri="{FF2B5EF4-FFF2-40B4-BE49-F238E27FC236}">
                <a16:creationId xmlns:a16="http://schemas.microsoft.com/office/drawing/2014/main" id="{681F4F91-DD86-431C-A059-A1ED68562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3D24B-2492-42F2-83FC-FED3689B424C}"/>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22813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3A74-21E7-4BB5-B18F-0B70CC26E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B8F70-70E5-41BE-8A67-16F39020E4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8A5407-D6D0-47F3-A93A-9126E83A8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A6F52-691C-452D-BC00-4D2641E760CE}"/>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6" name="Footer Placeholder 5">
            <a:extLst>
              <a:ext uri="{FF2B5EF4-FFF2-40B4-BE49-F238E27FC236}">
                <a16:creationId xmlns:a16="http://schemas.microsoft.com/office/drawing/2014/main" id="{4B4E5BEA-4FB8-4CE4-B3A2-99427AEEC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9DEDE-F350-4691-8B31-F8507592C179}"/>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196854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FABE-C49D-4435-BB8A-5953B733B9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AE5BA6-05A1-430A-999B-C2DEE1FA3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C6E3F9-2AC7-4753-9A25-5B3802C60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60385-545E-4ADD-8F16-E542E4D71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CE7450-ADB8-4177-B86A-14F8D2159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5FAE8-A40F-4F18-8F43-32F64C84F193}"/>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8" name="Footer Placeholder 7">
            <a:extLst>
              <a:ext uri="{FF2B5EF4-FFF2-40B4-BE49-F238E27FC236}">
                <a16:creationId xmlns:a16="http://schemas.microsoft.com/office/drawing/2014/main" id="{6F06B485-F047-41B4-9FCC-31425B6ED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600589-EC74-4FD0-B910-914CEB41BB04}"/>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16960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E124-F848-461F-8E0A-EB2E110F4C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5C0DB-66AE-43B3-8336-F2B957ADEF02}"/>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4" name="Footer Placeholder 3">
            <a:extLst>
              <a:ext uri="{FF2B5EF4-FFF2-40B4-BE49-F238E27FC236}">
                <a16:creationId xmlns:a16="http://schemas.microsoft.com/office/drawing/2014/main" id="{983CBAE7-C0CF-4B6F-A38D-ED021940E2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536E0-C60E-4E35-9066-AAFFD2E6371B}"/>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180119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2C0EE-D11C-4819-A739-CBE4C36B8C0A}"/>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3" name="Footer Placeholder 2">
            <a:extLst>
              <a:ext uri="{FF2B5EF4-FFF2-40B4-BE49-F238E27FC236}">
                <a16:creationId xmlns:a16="http://schemas.microsoft.com/office/drawing/2014/main" id="{8AB512E3-4E87-40AF-B7DA-CC2A504D66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0E20B-5FFA-4A05-BD8E-E1428E86AA9D}"/>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136611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E880-EE3E-44D3-8A0F-8123E8886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26146-2156-4F45-803D-D52965CC2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0515B7-A927-4427-9776-B76241B82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57855-61D3-40B2-BFB9-2B965CE9D817}"/>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6" name="Footer Placeholder 5">
            <a:extLst>
              <a:ext uri="{FF2B5EF4-FFF2-40B4-BE49-F238E27FC236}">
                <a16:creationId xmlns:a16="http://schemas.microsoft.com/office/drawing/2014/main" id="{7EC6FBF7-CE70-4DD5-A7C4-EAA34509B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0EFF6-BD23-4E3F-93C9-1C08786F9DF8}"/>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387888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AC27-AF66-4526-B85F-26F51591D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58CDEC-22CB-41FF-94EF-BB0FBD6AC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486A5-9DFA-47D2-BBBA-2EA09E683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46B14-0717-43F7-A79E-54D23336DD66}"/>
              </a:ext>
            </a:extLst>
          </p:cNvPr>
          <p:cNvSpPr>
            <a:spLocks noGrp="1"/>
          </p:cNvSpPr>
          <p:nvPr>
            <p:ph type="dt" sz="half" idx="10"/>
          </p:nvPr>
        </p:nvSpPr>
        <p:spPr/>
        <p:txBody>
          <a:bodyPr/>
          <a:lstStyle/>
          <a:p>
            <a:fld id="{0FB5FCCF-DCF6-4793-80F6-516FA2450431}" type="datetimeFigureOut">
              <a:rPr lang="en-US" smtClean="0"/>
              <a:t>3/30/2021</a:t>
            </a:fld>
            <a:endParaRPr lang="en-US"/>
          </a:p>
        </p:txBody>
      </p:sp>
      <p:sp>
        <p:nvSpPr>
          <p:cNvPr id="6" name="Footer Placeholder 5">
            <a:extLst>
              <a:ext uri="{FF2B5EF4-FFF2-40B4-BE49-F238E27FC236}">
                <a16:creationId xmlns:a16="http://schemas.microsoft.com/office/drawing/2014/main" id="{1A088C63-B928-4938-BCA6-B8A7579E1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749BF-6E8A-40E8-B4B4-B28CB9AEE5C1}"/>
              </a:ext>
            </a:extLst>
          </p:cNvPr>
          <p:cNvSpPr>
            <a:spLocks noGrp="1"/>
          </p:cNvSpPr>
          <p:nvPr>
            <p:ph type="sldNum" sz="quarter" idx="12"/>
          </p:nvPr>
        </p:nvSpPr>
        <p:spPr/>
        <p:txBody>
          <a:bodyPr/>
          <a:lstStyle/>
          <a:p>
            <a:fld id="{AFEA1F7E-D0D6-480E-95CF-CDCDF4339DCA}" type="slidenum">
              <a:rPr lang="en-US" smtClean="0"/>
              <a:t>‹#›</a:t>
            </a:fld>
            <a:endParaRPr lang="en-US"/>
          </a:p>
        </p:txBody>
      </p:sp>
    </p:spTree>
    <p:extLst>
      <p:ext uri="{BB962C8B-B14F-4D97-AF65-F5344CB8AC3E}">
        <p14:creationId xmlns:p14="http://schemas.microsoft.com/office/powerpoint/2010/main" val="104862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7BDBB-38CD-4ED9-8DD7-408C3452A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C7EFF-6336-4E52-944F-44C4EC739E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C981A-2FCA-4155-9892-05794EC67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5FCCF-DCF6-4793-80F6-516FA2450431}" type="datetimeFigureOut">
              <a:rPr lang="en-US" smtClean="0"/>
              <a:t>3/30/2021</a:t>
            </a:fld>
            <a:endParaRPr lang="en-US"/>
          </a:p>
        </p:txBody>
      </p:sp>
      <p:sp>
        <p:nvSpPr>
          <p:cNvPr id="5" name="Footer Placeholder 4">
            <a:extLst>
              <a:ext uri="{FF2B5EF4-FFF2-40B4-BE49-F238E27FC236}">
                <a16:creationId xmlns:a16="http://schemas.microsoft.com/office/drawing/2014/main" id="{D5DD9031-8FF4-43D7-83B4-52C740C72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B8290-2EE8-4D2F-96A3-F3FF00312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A1F7E-D0D6-480E-95CF-CDCDF4339DCA}" type="slidenum">
              <a:rPr lang="en-US" smtClean="0"/>
              <a:t>‹#›</a:t>
            </a:fld>
            <a:endParaRPr lang="en-US"/>
          </a:p>
        </p:txBody>
      </p:sp>
    </p:spTree>
    <p:extLst>
      <p:ext uri="{BB962C8B-B14F-4D97-AF65-F5344CB8AC3E}">
        <p14:creationId xmlns:p14="http://schemas.microsoft.com/office/powerpoint/2010/main" val="1234011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ho.int/gho/ncd/mortality_morbidity/ncd_total_" TargetMode="External"/><Relationship Id="rId2" Type="http://schemas.openxmlformats.org/officeDocument/2006/relationships/hyperlink" Target="https://www.who.int/news-room/fact-sheets/deta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4B45-D36D-49FB-B89C-A09E04B12F38}"/>
              </a:ext>
            </a:extLst>
          </p:cNvPr>
          <p:cNvSpPr>
            <a:spLocks noGrp="1"/>
          </p:cNvSpPr>
          <p:nvPr>
            <p:ph type="ctrTitle"/>
          </p:nvPr>
        </p:nvSpPr>
        <p:spPr/>
        <p:txBody>
          <a:bodyPr>
            <a:normAutofit/>
          </a:bodyPr>
          <a:lstStyle/>
          <a:p>
            <a:r>
              <a:rPr lang="en-US" dirty="0"/>
              <a:t>Use of technology in NCDs-Issues and </a:t>
            </a:r>
            <a:r>
              <a:rPr lang="en-US" dirty="0" smtClean="0"/>
              <a:t>challenges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073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7364" y="519114"/>
            <a:ext cx="7793037" cy="1462087"/>
          </a:xfrm>
        </p:spPr>
        <p:txBody>
          <a:bodyPr/>
          <a:lstStyle/>
          <a:p>
            <a:pPr>
              <a:defRPr/>
            </a:pPr>
            <a:r>
              <a:rPr lang="en-US" b="1" u="sng" dirty="0">
                <a:solidFill>
                  <a:schemeClr val="accent6">
                    <a:lumMod val="75000"/>
                  </a:schemeClr>
                </a:solidFill>
                <a:latin typeface="Algerian" pitchFamily="82" charset="0"/>
              </a:rPr>
              <a:t>Mobile health  camps</a:t>
            </a:r>
            <a:br>
              <a:rPr lang="en-US" b="1" u="sng" dirty="0">
                <a:solidFill>
                  <a:schemeClr val="accent6">
                    <a:lumMod val="75000"/>
                  </a:schemeClr>
                </a:solidFill>
                <a:latin typeface="Algerian" pitchFamily="82" charset="0"/>
              </a:rPr>
            </a:br>
            <a:endParaRPr lang="en-US" dirty="0">
              <a:solidFill>
                <a:schemeClr val="accent6">
                  <a:lumMod val="75000"/>
                </a:schemeClr>
              </a:solidFill>
              <a:latin typeface="Algerian" pitchFamily="82" charset="0"/>
            </a:endParaRPr>
          </a:p>
        </p:txBody>
      </p:sp>
      <p:pic>
        <p:nvPicPr>
          <p:cNvPr id="37891" name="Picture 2" descr="E:\New Folder\280920071815.jpg"/>
          <p:cNvPicPr>
            <a:picLocks noGrp="1" noChangeAspect="1" noChangeArrowheads="1"/>
          </p:cNvPicPr>
          <p:nvPr>
            <p:ph idx="1"/>
          </p:nvPr>
        </p:nvPicPr>
        <p:blipFill>
          <a:blip r:embed="rId2" cstate="print"/>
          <a:srcRect/>
          <a:stretch>
            <a:fillRect/>
          </a:stretch>
        </p:blipFill>
        <p:spPr>
          <a:xfrm>
            <a:off x="6096000" y="1828800"/>
            <a:ext cx="3429000" cy="2439988"/>
          </a:xfrm>
        </p:spPr>
      </p:pic>
      <p:pic>
        <p:nvPicPr>
          <p:cNvPr id="37892" name="Picture 3" descr="E:\New Folder\PIC_2962.jpg"/>
          <p:cNvPicPr>
            <a:picLocks noChangeAspect="1" noChangeArrowheads="1"/>
          </p:cNvPicPr>
          <p:nvPr/>
        </p:nvPicPr>
        <p:blipFill>
          <a:blip r:embed="rId3" cstate="print"/>
          <a:srcRect/>
          <a:stretch>
            <a:fillRect/>
          </a:stretch>
        </p:blipFill>
        <p:spPr bwMode="auto">
          <a:xfrm>
            <a:off x="2514600" y="1828800"/>
            <a:ext cx="3505200" cy="2438400"/>
          </a:xfrm>
          <a:prstGeom prst="rect">
            <a:avLst/>
          </a:prstGeom>
          <a:noFill/>
          <a:ln w="9525">
            <a:noFill/>
            <a:miter lim="800000"/>
            <a:headEnd/>
            <a:tailEnd/>
          </a:ln>
        </p:spPr>
      </p:pic>
      <p:pic>
        <p:nvPicPr>
          <p:cNvPr id="37893" name="Picture 4" descr="E:\New Folder\PIC_2174.jpg"/>
          <p:cNvPicPr>
            <a:picLocks noChangeAspect="1" noChangeArrowheads="1"/>
          </p:cNvPicPr>
          <p:nvPr/>
        </p:nvPicPr>
        <p:blipFill>
          <a:blip r:embed="rId4" cstate="print"/>
          <a:srcRect/>
          <a:stretch>
            <a:fillRect/>
          </a:stretch>
        </p:blipFill>
        <p:spPr bwMode="auto">
          <a:xfrm>
            <a:off x="3962400" y="4343400"/>
            <a:ext cx="4267200" cy="2514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564" y="519114"/>
            <a:ext cx="7793037" cy="1462087"/>
          </a:xfrm>
        </p:spPr>
        <p:txBody>
          <a:bodyPr>
            <a:normAutofit fontScale="90000"/>
          </a:bodyPr>
          <a:lstStyle/>
          <a:p>
            <a:pPr>
              <a:defRPr/>
            </a:pPr>
            <a:r>
              <a:rPr lang="en-US" b="1" u="sng" dirty="0">
                <a:solidFill>
                  <a:schemeClr val="accent6">
                    <a:lumMod val="50000"/>
                  </a:schemeClr>
                </a:solidFill>
                <a:latin typeface="Algerian" pitchFamily="82" charset="0"/>
              </a:rPr>
              <a:t>TELE MONITORING Health Camps</a:t>
            </a:r>
            <a:br>
              <a:rPr lang="en-US" b="1" u="sng" dirty="0">
                <a:solidFill>
                  <a:schemeClr val="accent6">
                    <a:lumMod val="50000"/>
                  </a:schemeClr>
                </a:solidFill>
                <a:latin typeface="Algerian" pitchFamily="82" charset="0"/>
              </a:rPr>
            </a:br>
            <a:endParaRPr lang="en-US" dirty="0">
              <a:solidFill>
                <a:schemeClr val="accent6">
                  <a:lumMod val="50000"/>
                </a:schemeClr>
              </a:solidFill>
              <a:latin typeface="Algerian" pitchFamily="82" charset="0"/>
            </a:endParaRPr>
          </a:p>
        </p:txBody>
      </p:sp>
      <p:pic>
        <p:nvPicPr>
          <p:cNvPr id="38915" name="Content Placeholder 3" descr="E:\New Folder\PIC_7265.jpg"/>
          <p:cNvPicPr>
            <a:picLocks noGrp="1" noChangeAspect="1" noChangeArrowheads="1"/>
          </p:cNvPicPr>
          <p:nvPr>
            <p:ph idx="1"/>
          </p:nvPr>
        </p:nvPicPr>
        <p:blipFill>
          <a:blip r:embed="rId2" cstate="print"/>
          <a:srcRect/>
          <a:stretch>
            <a:fillRect/>
          </a:stretch>
        </p:blipFill>
        <p:spPr>
          <a:xfrm>
            <a:off x="6400801" y="1752600"/>
            <a:ext cx="3465513" cy="2590800"/>
          </a:xfrm>
        </p:spPr>
      </p:pic>
      <p:pic>
        <p:nvPicPr>
          <p:cNvPr id="38916" name="Picture 6" descr="E:\back up of 2nd comp\Field Photo\021020071922.jpg"/>
          <p:cNvPicPr>
            <a:picLocks noChangeAspect="1" noChangeArrowheads="1"/>
          </p:cNvPicPr>
          <p:nvPr/>
        </p:nvPicPr>
        <p:blipFill>
          <a:blip r:embed="rId3" cstate="print"/>
          <a:srcRect/>
          <a:stretch>
            <a:fillRect/>
          </a:stretch>
        </p:blipFill>
        <p:spPr bwMode="auto">
          <a:xfrm>
            <a:off x="2895600" y="1828800"/>
            <a:ext cx="3378200" cy="2514600"/>
          </a:xfrm>
          <a:prstGeom prst="rect">
            <a:avLst/>
          </a:prstGeom>
          <a:noFill/>
          <a:ln w="9525">
            <a:noFill/>
            <a:miter lim="800000"/>
            <a:headEnd/>
            <a:tailEnd/>
          </a:ln>
        </p:spPr>
      </p:pic>
      <p:pic>
        <p:nvPicPr>
          <p:cNvPr id="38917" name="Picture 4" descr="E:\New Folder\PIC_3242.jpg"/>
          <p:cNvPicPr>
            <a:picLocks noChangeAspect="1" noChangeArrowheads="1"/>
          </p:cNvPicPr>
          <p:nvPr/>
        </p:nvPicPr>
        <p:blipFill>
          <a:blip r:embed="rId4" cstate="print"/>
          <a:srcRect/>
          <a:stretch>
            <a:fillRect/>
          </a:stretch>
        </p:blipFill>
        <p:spPr bwMode="auto">
          <a:xfrm>
            <a:off x="4572000" y="4343400"/>
            <a:ext cx="3657600" cy="2514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defRPr/>
            </a:pPr>
            <a:r>
              <a:rPr lang="en-US" sz="3200" b="1" dirty="0">
                <a:latin typeface="Times New Roman" pitchFamily="18" charset="0"/>
                <a:cs typeface="Times New Roman" pitchFamily="18" charset="0"/>
              </a:rPr>
              <a:t>Mobile health Tools; Field testing of tele-ECG developed in collaboration with  BARC</a:t>
            </a:r>
          </a:p>
        </p:txBody>
      </p:sp>
      <p:sp>
        <p:nvSpPr>
          <p:cNvPr id="60419" name="Content Placeholder 3"/>
          <p:cNvSpPr>
            <a:spLocks noGrp="1"/>
          </p:cNvSpPr>
          <p:nvPr>
            <p:ph idx="1"/>
          </p:nvPr>
        </p:nvSpPr>
        <p:spPr>
          <a:xfrm>
            <a:off x="1981200" y="1600201"/>
            <a:ext cx="7467600" cy="4873625"/>
          </a:xfrm>
        </p:spPr>
        <p:txBody>
          <a:bodyPr/>
          <a:lstStyle/>
          <a:p>
            <a:endParaRPr lang="en-IN"/>
          </a:p>
        </p:txBody>
      </p:sp>
      <p:pic>
        <p:nvPicPr>
          <p:cNvPr id="5" name="Picture 2" descr="C:\Users\Dr.Meenu Singh\Desktop\New folder (2)\Camp 21.12.12\IMG_1524.JPG"/>
          <p:cNvPicPr>
            <a:picLocks noChangeAspect="1" noChangeArrowheads="1"/>
          </p:cNvPicPr>
          <p:nvPr/>
        </p:nvPicPr>
        <p:blipFill>
          <a:blip r:embed="rId2" cstate="print"/>
          <a:srcRect/>
          <a:stretch>
            <a:fillRect/>
          </a:stretch>
        </p:blipFill>
        <p:spPr bwMode="auto">
          <a:xfrm>
            <a:off x="1752600" y="1524000"/>
            <a:ext cx="4414838"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0421" name="Picture 4" descr="C:\Users\Dr.Meenu Singh\Desktop\New folder (2)\Camp 21.12.12\IMG_15281.jpg"/>
          <p:cNvPicPr>
            <a:picLocks noChangeAspect="1" noChangeArrowheads="1"/>
          </p:cNvPicPr>
          <p:nvPr/>
        </p:nvPicPr>
        <p:blipFill>
          <a:blip r:embed="rId3" cstate="print"/>
          <a:srcRect/>
          <a:stretch>
            <a:fillRect/>
          </a:stretch>
        </p:blipFill>
        <p:spPr bwMode="auto">
          <a:xfrm>
            <a:off x="6248400" y="1500189"/>
            <a:ext cx="4038600" cy="53736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00" y="274638"/>
            <a:ext cx="7772400" cy="868362"/>
          </a:xfrm>
        </p:spPr>
        <p:txBody>
          <a:bodyPr/>
          <a:lstStyle/>
          <a:p>
            <a:pPr eaLnBrk="1" hangingPunct="1">
              <a:defRPr/>
            </a:pPr>
            <a:r>
              <a:rPr lang="en-US" sz="3200" b="1" dirty="0">
                <a:latin typeface="Times New Roman" pitchFamily="18" charset="0"/>
                <a:cs typeface="Times New Roman" pitchFamily="18" charset="0"/>
              </a:rPr>
              <a:t>Spirometry in the community</a:t>
            </a:r>
          </a:p>
        </p:txBody>
      </p:sp>
      <p:pic>
        <p:nvPicPr>
          <p:cNvPr id="62467" name="Picture 2" descr="D:\New Folder\dextop\pankaj\New Folder\190120093814.jpg"/>
          <p:cNvPicPr>
            <a:picLocks noGrp="1" noChangeAspect="1" noChangeArrowheads="1"/>
          </p:cNvPicPr>
          <p:nvPr>
            <p:ph sz="quarter" idx="1"/>
          </p:nvPr>
        </p:nvPicPr>
        <p:blipFill>
          <a:blip r:embed="rId2" cstate="print"/>
          <a:srcRect/>
          <a:stretch>
            <a:fillRect/>
          </a:stretch>
        </p:blipFill>
        <p:spPr>
          <a:xfrm>
            <a:off x="2209800" y="1219200"/>
            <a:ext cx="7620000" cy="5105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952625" y="428625"/>
            <a:ext cx="8128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580"/>
            <a:ext cx="10515600" cy="1325563"/>
          </a:xfrm>
        </p:spPr>
        <p:txBody>
          <a:bodyPr/>
          <a:lstStyle/>
          <a:p>
            <a:pPr lvl="0"/>
            <a:r>
              <a:rPr lang="en-US" b="1" dirty="0"/>
              <a:t>Use of technology </a:t>
            </a:r>
            <a:r>
              <a:rPr lang="en-US" b="1" dirty="0" smtClean="0"/>
              <a:t>in NCDs</a:t>
            </a:r>
            <a:endParaRPr lang="en-US" sz="4000" dirty="0"/>
          </a:p>
        </p:txBody>
      </p:sp>
      <p:sp>
        <p:nvSpPr>
          <p:cNvPr id="3" name="Text Placeholder 2"/>
          <p:cNvSpPr>
            <a:spLocks noGrp="1"/>
          </p:cNvSpPr>
          <p:nvPr>
            <p:ph type="body" idx="1"/>
          </p:nvPr>
        </p:nvSpPr>
        <p:spPr/>
        <p:txBody>
          <a:bodyPr/>
          <a:lstStyle/>
          <a:p>
            <a:pPr marL="114300" indent="0">
              <a:buNone/>
            </a:pPr>
            <a:r>
              <a:rPr lang="en-US" dirty="0" smtClean="0"/>
              <a:t>Discuss </a:t>
            </a:r>
            <a:r>
              <a:rPr lang="en-US" dirty="0"/>
              <a:t>one mobile based intervention related to NCDs in your state/country (</a:t>
            </a:r>
            <a:r>
              <a:rPr lang="en-US" dirty="0" err="1"/>
              <a:t>Eg</a:t>
            </a:r>
            <a:r>
              <a:rPr lang="en-US" dirty="0"/>
              <a:t>. Role of </a:t>
            </a:r>
            <a:r>
              <a:rPr lang="en-US" dirty="0" err="1"/>
              <a:t>Quitline</a:t>
            </a:r>
            <a:r>
              <a:rPr lang="en-US" dirty="0"/>
              <a:t> in tobacco </a:t>
            </a:r>
            <a:r>
              <a:rPr lang="en-US" dirty="0" smtClean="0"/>
              <a:t>cessation</a:t>
            </a:r>
            <a:r>
              <a:rPr lang="en-US" dirty="0"/>
              <a:t>) Write 2 strengths </a:t>
            </a:r>
            <a:endParaRPr lang="en-US" dirty="0" smtClean="0"/>
          </a:p>
          <a:p>
            <a:pPr marL="114300" indent="0">
              <a:buNone/>
            </a:pPr>
            <a:endParaRPr lang="en-US" dirty="0"/>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t="4507" b="5008"/>
          <a:stretch/>
        </p:blipFill>
        <p:spPr>
          <a:xfrm>
            <a:off x="1427019" y="2895601"/>
            <a:ext cx="2649416" cy="375458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091" b="70303"/>
          <a:stretch/>
        </p:blipFill>
        <p:spPr>
          <a:xfrm>
            <a:off x="5441638" y="2780223"/>
            <a:ext cx="4825423" cy="2154381"/>
          </a:xfrm>
          <a:prstGeom prst="rect">
            <a:avLst/>
          </a:prstGeom>
        </p:spPr>
      </p:pic>
      <p:sp>
        <p:nvSpPr>
          <p:cNvPr id="9" name="Rectangle 8"/>
          <p:cNvSpPr/>
          <p:nvPr/>
        </p:nvSpPr>
        <p:spPr>
          <a:xfrm>
            <a:off x="5237017" y="4934604"/>
            <a:ext cx="6636327" cy="1323439"/>
          </a:xfrm>
          <a:prstGeom prst="rect">
            <a:avLst/>
          </a:prstGeom>
        </p:spPr>
        <p:txBody>
          <a:bodyPr wrap="square">
            <a:spAutoFit/>
          </a:bodyPr>
          <a:lstStyle/>
          <a:p>
            <a:r>
              <a:rPr lang="en-US" sz="2000" dirty="0">
                <a:solidFill>
                  <a:srgbClr val="222222"/>
                </a:solidFill>
                <a:latin typeface="Arial" panose="020B0604020202020204" pitchFamily="34" charset="0"/>
              </a:rPr>
              <a:t>Google Fit collaborated with the World Health Organization (WHO) and the American Heart Association (AHA) to </a:t>
            </a:r>
            <a:r>
              <a:rPr lang="en-US" sz="2000" dirty="0" smtClean="0">
                <a:solidFill>
                  <a:srgbClr val="222222"/>
                </a:solidFill>
                <a:latin typeface="Arial" panose="020B0604020202020204" pitchFamily="34" charset="0"/>
              </a:rPr>
              <a:t>bring </a:t>
            </a:r>
            <a:r>
              <a:rPr lang="en-US" sz="2000" dirty="0">
                <a:solidFill>
                  <a:srgbClr val="222222"/>
                </a:solidFill>
                <a:latin typeface="Arial" panose="020B0604020202020204" pitchFamily="34" charset="0"/>
              </a:rPr>
              <a:t>Heart Points, an activity goal that can help improve your health.</a:t>
            </a:r>
            <a:endParaRPr lang="en-US" sz="2000" dirty="0"/>
          </a:p>
        </p:txBody>
      </p:sp>
    </p:spTree>
    <p:extLst>
      <p:ext uri="{BB962C8B-B14F-4D97-AF65-F5344CB8AC3E}">
        <p14:creationId xmlns:p14="http://schemas.microsoft.com/office/powerpoint/2010/main" val="121602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260350"/>
            <a:ext cx="9944100" cy="1066800"/>
          </a:xfrm>
        </p:spPr>
        <p:txBody>
          <a:bodyPr>
            <a:normAutofit fontScale="90000"/>
          </a:bodyPr>
          <a:lstStyle/>
          <a:p>
            <a:pPr algn="ctr"/>
            <a:r>
              <a:rPr lang="en-US" sz="4800" b="1" dirty="0" err="1" smtClean="0">
                <a:solidFill>
                  <a:srgbClr val="FF0000"/>
                </a:solidFill>
              </a:rPr>
              <a:t>mSTEPS</a:t>
            </a:r>
            <a:r>
              <a:rPr lang="en-US" sz="4800" b="1" dirty="0" smtClean="0">
                <a:solidFill>
                  <a:srgbClr val="FF0000"/>
                </a:solidFill>
              </a:rPr>
              <a:t> :Android Application for STEPS Survey</a:t>
            </a:r>
            <a:endParaRPr lang="en-US" sz="4800" b="1" dirty="0">
              <a:solidFill>
                <a:srgbClr val="FF0000"/>
              </a:solidFill>
            </a:endParaRPr>
          </a:p>
        </p:txBody>
      </p:sp>
      <p:grpSp>
        <p:nvGrpSpPr>
          <p:cNvPr id="6" name="Group 5"/>
          <p:cNvGrpSpPr/>
          <p:nvPr/>
        </p:nvGrpSpPr>
        <p:grpSpPr>
          <a:xfrm>
            <a:off x="1222376" y="1654804"/>
            <a:ext cx="9647392" cy="4140824"/>
            <a:chOff x="1222376" y="1654804"/>
            <a:chExt cx="9647392" cy="4140824"/>
          </a:xfrm>
        </p:grpSpPr>
        <p:grpSp>
          <p:nvGrpSpPr>
            <p:cNvPr id="8195" name="Group 24"/>
            <p:cNvGrpSpPr>
              <a:grpSpLocks/>
            </p:cNvGrpSpPr>
            <p:nvPr/>
          </p:nvGrpSpPr>
          <p:grpSpPr bwMode="auto">
            <a:xfrm>
              <a:off x="1222376" y="2041526"/>
              <a:ext cx="3432175" cy="773113"/>
              <a:chOff x="170" y="1193"/>
              <a:chExt cx="2162" cy="487"/>
            </a:xfrm>
          </p:grpSpPr>
          <p:sp>
            <p:nvSpPr>
              <p:cNvPr id="8207" name="Rectangle 20"/>
              <p:cNvSpPr>
                <a:spLocks noChangeArrowheads="1"/>
              </p:cNvSpPr>
              <p:nvPr/>
            </p:nvSpPr>
            <p:spPr bwMode="auto">
              <a:xfrm>
                <a:off x="216" y="1193"/>
                <a:ext cx="211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AU" dirty="0">
                  <a:solidFill>
                    <a:prstClr val="black"/>
                  </a:solidFill>
                </a:endParaRPr>
              </a:p>
              <a:p>
                <a:r>
                  <a:rPr lang="en-AU" sz="2400" dirty="0">
                    <a:solidFill>
                      <a:srgbClr val="FF0000"/>
                    </a:solidFill>
                  </a:rPr>
                  <a:t>Edit the application</a:t>
                </a:r>
                <a:endParaRPr lang="en-US" sz="2400" dirty="0">
                  <a:solidFill>
                    <a:srgbClr val="FF0000"/>
                  </a:solidFill>
                </a:endParaRPr>
              </a:p>
            </p:txBody>
          </p:sp>
          <p:sp>
            <p:nvSpPr>
              <p:cNvPr id="8208" name="AutoShape 5"/>
              <p:cNvSpPr>
                <a:spLocks noChangeArrowheads="1"/>
              </p:cNvSpPr>
              <p:nvPr/>
            </p:nvSpPr>
            <p:spPr bwMode="auto">
              <a:xfrm>
                <a:off x="170" y="1218"/>
                <a:ext cx="2080" cy="462"/>
              </a:xfrm>
              <a:prstGeom prst="roundRect">
                <a:avLst>
                  <a:gd name="adj" fmla="val 16667"/>
                </a:avLst>
              </a:prstGeom>
              <a:noFill/>
              <a:ln w="76200" cmpd="tri">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sz="2000">
                  <a:solidFill>
                    <a:prstClr val="black"/>
                  </a:solidFill>
                  <a:latin typeface="Arial" charset="0"/>
                  <a:cs typeface="Times New Roman" pitchFamily="18" charset="0"/>
                </a:endParaRPr>
              </a:p>
            </p:txBody>
          </p:sp>
        </p:grpSp>
        <p:sp>
          <p:nvSpPr>
            <p:cNvPr id="8196" name="AutoShape 6"/>
            <p:cNvSpPr>
              <a:spLocks noChangeArrowheads="1"/>
            </p:cNvSpPr>
            <p:nvPr/>
          </p:nvSpPr>
          <p:spPr bwMode="auto">
            <a:xfrm>
              <a:off x="1295400" y="3357563"/>
              <a:ext cx="3222625" cy="762000"/>
            </a:xfrm>
            <a:prstGeom prst="roundRect">
              <a:avLst>
                <a:gd name="adj" fmla="val 16667"/>
              </a:avLst>
            </a:prstGeom>
            <a:noFill/>
            <a:ln w="76200" cmpd="tri">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AU" sz="2000" dirty="0">
                  <a:solidFill>
                    <a:srgbClr val="FF0000"/>
                  </a:solidFill>
                  <a:latin typeface="Arial" charset="0"/>
                  <a:cs typeface="Times New Roman" pitchFamily="18" charset="0"/>
                </a:rPr>
                <a:t>Data collection and </a:t>
              </a:r>
            </a:p>
            <a:p>
              <a:r>
                <a:rPr lang="en-AU" sz="2000" dirty="0">
                  <a:solidFill>
                    <a:srgbClr val="FF0000"/>
                  </a:solidFill>
                  <a:latin typeface="Arial" charset="0"/>
                  <a:cs typeface="Times New Roman" pitchFamily="18" charset="0"/>
                </a:rPr>
                <a:t>entry </a:t>
              </a:r>
            </a:p>
          </p:txBody>
        </p:sp>
        <p:sp>
          <p:nvSpPr>
            <p:cNvPr id="8197" name="AutoShape 7"/>
            <p:cNvSpPr>
              <a:spLocks noChangeArrowheads="1"/>
            </p:cNvSpPr>
            <p:nvPr/>
          </p:nvSpPr>
          <p:spPr bwMode="auto">
            <a:xfrm>
              <a:off x="1295400" y="4581526"/>
              <a:ext cx="3222625" cy="785813"/>
            </a:xfrm>
            <a:prstGeom prst="roundRect">
              <a:avLst>
                <a:gd name="adj" fmla="val 16667"/>
              </a:avLst>
            </a:prstGeom>
            <a:noFill/>
            <a:ln w="76200" cmpd="tri">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AU" sz="2000" dirty="0">
                  <a:solidFill>
                    <a:srgbClr val="FF0000"/>
                  </a:solidFill>
                  <a:latin typeface="Arial" charset="0"/>
                  <a:cs typeface="Times New Roman" pitchFamily="18" charset="0"/>
                </a:rPr>
                <a:t>Import data</a:t>
              </a:r>
            </a:p>
            <a:p>
              <a:r>
                <a:rPr lang="en-AU" sz="2000" dirty="0">
                  <a:solidFill>
                    <a:srgbClr val="FF0000"/>
                  </a:solidFill>
                  <a:latin typeface="Arial" charset="0"/>
                  <a:cs typeface="Times New Roman" pitchFamily="18" charset="0"/>
                </a:rPr>
                <a:t>from mobile to cloud or PC</a:t>
              </a:r>
            </a:p>
          </p:txBody>
        </p:sp>
        <p:sp>
          <p:nvSpPr>
            <p:cNvPr id="8198" name="Line 11"/>
            <p:cNvSpPr>
              <a:spLocks noChangeShapeType="1"/>
            </p:cNvSpPr>
            <p:nvPr/>
          </p:nvSpPr>
          <p:spPr bwMode="auto">
            <a:xfrm flipH="1">
              <a:off x="4518025" y="2492375"/>
              <a:ext cx="3449638" cy="0"/>
            </a:xfrm>
            <a:prstGeom prst="line">
              <a:avLst/>
            </a:prstGeom>
            <a:noFill/>
            <a:ln w="19050">
              <a:solidFill>
                <a:schemeClr val="tx2"/>
              </a:solidFill>
              <a:miter lim="800000"/>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solidFill>
                  <a:prstClr val="black"/>
                </a:solidFill>
              </a:endParaRPr>
            </a:p>
          </p:txBody>
        </p:sp>
        <p:sp>
          <p:nvSpPr>
            <p:cNvPr id="8199" name="Line 13"/>
            <p:cNvSpPr>
              <a:spLocks noChangeShapeType="1"/>
            </p:cNvSpPr>
            <p:nvPr/>
          </p:nvSpPr>
          <p:spPr bwMode="auto">
            <a:xfrm flipH="1">
              <a:off x="4511675" y="3716338"/>
              <a:ext cx="3384550" cy="0"/>
            </a:xfrm>
            <a:prstGeom prst="line">
              <a:avLst/>
            </a:prstGeom>
            <a:noFill/>
            <a:ln w="19050">
              <a:solidFill>
                <a:srgbClr val="008000"/>
              </a:solidFill>
              <a:miter lim="800000"/>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solidFill>
                  <a:prstClr val="black"/>
                </a:solidFill>
              </a:endParaRPr>
            </a:p>
          </p:txBody>
        </p:sp>
        <p:sp>
          <p:nvSpPr>
            <p:cNvPr id="8200" name="Line 14"/>
            <p:cNvSpPr>
              <a:spLocks noChangeShapeType="1"/>
            </p:cNvSpPr>
            <p:nvPr/>
          </p:nvSpPr>
          <p:spPr bwMode="auto">
            <a:xfrm flipH="1">
              <a:off x="4511675" y="5014913"/>
              <a:ext cx="3600450" cy="0"/>
            </a:xfrm>
            <a:prstGeom prst="line">
              <a:avLst/>
            </a:prstGeom>
            <a:noFill/>
            <a:ln w="19050">
              <a:solidFill>
                <a:srgbClr val="0000FF"/>
              </a:solidFill>
              <a:miter lim="800000"/>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solidFill>
                  <a:prstClr val="black"/>
                </a:solidFill>
              </a:endParaRPr>
            </a:p>
          </p:txBody>
        </p:sp>
        <p:sp>
          <p:nvSpPr>
            <p:cNvPr id="8201" name="Text Box 15"/>
            <p:cNvSpPr txBox="1">
              <a:spLocks noChangeArrowheads="1"/>
            </p:cNvSpPr>
            <p:nvPr/>
          </p:nvSpPr>
          <p:spPr bwMode="auto">
            <a:xfrm>
              <a:off x="4908550" y="1855928"/>
              <a:ext cx="2663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Verdana" pitchFamily="34" charset="0"/>
                  <a:cs typeface="Arial" charset="0"/>
                </a:defRPr>
              </a:lvl1pPr>
              <a:lvl2pPr marL="742950" indent="-285750">
                <a:defRPr>
                  <a:solidFill>
                    <a:schemeClr val="bg1"/>
                  </a:solidFill>
                  <a:latin typeface="Verdana" pitchFamily="34" charset="0"/>
                  <a:cs typeface="Arial" charset="0"/>
                </a:defRPr>
              </a:lvl2pPr>
              <a:lvl3pPr marL="1143000" indent="-228600">
                <a:defRPr>
                  <a:solidFill>
                    <a:schemeClr val="bg1"/>
                  </a:solidFill>
                  <a:latin typeface="Verdana" pitchFamily="34" charset="0"/>
                  <a:cs typeface="Arial" charset="0"/>
                </a:defRPr>
              </a:lvl3pPr>
              <a:lvl4pPr marL="1600200" indent="-228600">
                <a:defRPr>
                  <a:solidFill>
                    <a:schemeClr val="bg1"/>
                  </a:solidFill>
                  <a:latin typeface="Verdana" pitchFamily="34" charset="0"/>
                  <a:cs typeface="Arial" charset="0"/>
                </a:defRPr>
              </a:lvl4pPr>
              <a:lvl5pPr marL="2057400" indent="-228600">
                <a:defRPr>
                  <a:solidFill>
                    <a:schemeClr val="bg1"/>
                  </a:solidFill>
                  <a:latin typeface="Verdana" pitchFamily="34" charset="0"/>
                  <a:cs typeface="Arial" charset="0"/>
                </a:defRPr>
              </a:lvl5pPr>
              <a:lvl6pPr marL="2514600" indent="-228600" algn="ctr" eaLnBrk="0" fontAlgn="base" hangingPunct="0">
                <a:spcBef>
                  <a:spcPct val="0"/>
                </a:spcBef>
                <a:spcAft>
                  <a:spcPct val="0"/>
                </a:spcAft>
                <a:defRPr>
                  <a:solidFill>
                    <a:schemeClr val="bg1"/>
                  </a:solidFill>
                  <a:latin typeface="Verdana" pitchFamily="34" charset="0"/>
                  <a:cs typeface="Arial" charset="0"/>
                </a:defRPr>
              </a:lvl6pPr>
              <a:lvl7pPr marL="2971800" indent="-228600" algn="ctr" eaLnBrk="0" fontAlgn="base" hangingPunct="0">
                <a:spcBef>
                  <a:spcPct val="0"/>
                </a:spcBef>
                <a:spcAft>
                  <a:spcPct val="0"/>
                </a:spcAft>
                <a:defRPr>
                  <a:solidFill>
                    <a:schemeClr val="bg1"/>
                  </a:solidFill>
                  <a:latin typeface="Verdana" pitchFamily="34" charset="0"/>
                  <a:cs typeface="Arial" charset="0"/>
                </a:defRPr>
              </a:lvl7pPr>
              <a:lvl8pPr marL="3429000" indent="-228600" algn="ctr" eaLnBrk="0" fontAlgn="base" hangingPunct="0">
                <a:spcBef>
                  <a:spcPct val="0"/>
                </a:spcBef>
                <a:spcAft>
                  <a:spcPct val="0"/>
                </a:spcAft>
                <a:defRPr>
                  <a:solidFill>
                    <a:schemeClr val="bg1"/>
                  </a:solidFill>
                  <a:latin typeface="Verdana" pitchFamily="34" charset="0"/>
                  <a:cs typeface="Arial" charset="0"/>
                </a:defRPr>
              </a:lvl8pPr>
              <a:lvl9pPr marL="3886200" indent="-228600" algn="ctr" eaLnBrk="0" fontAlgn="base" hangingPunct="0">
                <a:spcBef>
                  <a:spcPct val="0"/>
                </a:spcBef>
                <a:spcAft>
                  <a:spcPct val="0"/>
                </a:spcAft>
                <a:defRPr>
                  <a:solidFill>
                    <a:schemeClr val="bg1"/>
                  </a:solidFill>
                  <a:latin typeface="Verdana" pitchFamily="34" charset="0"/>
                  <a:cs typeface="Arial" charset="0"/>
                </a:defRPr>
              </a:lvl9pPr>
            </a:lstStyle>
            <a:p>
              <a:r>
                <a:rPr kumimoji="1" lang="en-US" sz="2000" b="1" dirty="0" smtClean="0">
                  <a:solidFill>
                    <a:srgbClr val="1F497D"/>
                  </a:solidFill>
                  <a:latin typeface="Arial" charset="0"/>
                  <a:cs typeface="Times New Roman" pitchFamily="18" charset="0"/>
                </a:rPr>
                <a:t>Installation in limited tablets</a:t>
              </a:r>
              <a:endParaRPr kumimoji="1" lang="en-GB" sz="2000" b="1" dirty="0">
                <a:solidFill>
                  <a:srgbClr val="1F497D"/>
                </a:solidFill>
                <a:latin typeface="Arial" charset="0"/>
                <a:cs typeface="Times New Roman" pitchFamily="18" charset="0"/>
              </a:endParaRPr>
            </a:p>
          </p:txBody>
        </p:sp>
        <p:sp>
          <p:nvSpPr>
            <p:cNvPr id="8202" name="Text Box 17"/>
            <p:cNvSpPr txBox="1">
              <a:spLocks noChangeArrowheads="1"/>
            </p:cNvSpPr>
            <p:nvPr/>
          </p:nvSpPr>
          <p:spPr bwMode="auto">
            <a:xfrm>
              <a:off x="4945063" y="3014664"/>
              <a:ext cx="259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Verdana" pitchFamily="34" charset="0"/>
                  <a:cs typeface="Arial" charset="0"/>
                </a:defRPr>
              </a:lvl1pPr>
              <a:lvl2pPr marL="742950" indent="-285750">
                <a:defRPr>
                  <a:solidFill>
                    <a:schemeClr val="bg1"/>
                  </a:solidFill>
                  <a:latin typeface="Verdana" pitchFamily="34" charset="0"/>
                  <a:cs typeface="Arial" charset="0"/>
                </a:defRPr>
              </a:lvl2pPr>
              <a:lvl3pPr marL="1143000" indent="-228600">
                <a:defRPr>
                  <a:solidFill>
                    <a:schemeClr val="bg1"/>
                  </a:solidFill>
                  <a:latin typeface="Verdana" pitchFamily="34" charset="0"/>
                  <a:cs typeface="Arial" charset="0"/>
                </a:defRPr>
              </a:lvl3pPr>
              <a:lvl4pPr marL="1600200" indent="-228600">
                <a:defRPr>
                  <a:solidFill>
                    <a:schemeClr val="bg1"/>
                  </a:solidFill>
                  <a:latin typeface="Verdana" pitchFamily="34" charset="0"/>
                  <a:cs typeface="Arial" charset="0"/>
                </a:defRPr>
              </a:lvl4pPr>
              <a:lvl5pPr marL="2057400" indent="-228600">
                <a:defRPr>
                  <a:solidFill>
                    <a:schemeClr val="bg1"/>
                  </a:solidFill>
                  <a:latin typeface="Verdana" pitchFamily="34" charset="0"/>
                  <a:cs typeface="Arial" charset="0"/>
                </a:defRPr>
              </a:lvl5pPr>
              <a:lvl6pPr marL="2514600" indent="-228600" algn="ctr" eaLnBrk="0" fontAlgn="base" hangingPunct="0">
                <a:spcBef>
                  <a:spcPct val="0"/>
                </a:spcBef>
                <a:spcAft>
                  <a:spcPct val="0"/>
                </a:spcAft>
                <a:defRPr>
                  <a:solidFill>
                    <a:schemeClr val="bg1"/>
                  </a:solidFill>
                  <a:latin typeface="Verdana" pitchFamily="34" charset="0"/>
                  <a:cs typeface="Arial" charset="0"/>
                </a:defRPr>
              </a:lvl6pPr>
              <a:lvl7pPr marL="2971800" indent="-228600" algn="ctr" eaLnBrk="0" fontAlgn="base" hangingPunct="0">
                <a:spcBef>
                  <a:spcPct val="0"/>
                </a:spcBef>
                <a:spcAft>
                  <a:spcPct val="0"/>
                </a:spcAft>
                <a:defRPr>
                  <a:solidFill>
                    <a:schemeClr val="bg1"/>
                  </a:solidFill>
                  <a:latin typeface="Verdana" pitchFamily="34" charset="0"/>
                  <a:cs typeface="Arial" charset="0"/>
                </a:defRPr>
              </a:lvl7pPr>
              <a:lvl8pPr marL="3429000" indent="-228600" algn="ctr" eaLnBrk="0" fontAlgn="base" hangingPunct="0">
                <a:spcBef>
                  <a:spcPct val="0"/>
                </a:spcBef>
                <a:spcAft>
                  <a:spcPct val="0"/>
                </a:spcAft>
                <a:defRPr>
                  <a:solidFill>
                    <a:schemeClr val="bg1"/>
                  </a:solidFill>
                  <a:latin typeface="Verdana" pitchFamily="34" charset="0"/>
                  <a:cs typeface="Arial" charset="0"/>
                </a:defRPr>
              </a:lvl8pPr>
              <a:lvl9pPr marL="3886200" indent="-228600" algn="ctr" eaLnBrk="0" fontAlgn="base" hangingPunct="0">
                <a:spcBef>
                  <a:spcPct val="0"/>
                </a:spcBef>
                <a:spcAft>
                  <a:spcPct val="0"/>
                </a:spcAft>
                <a:defRPr>
                  <a:solidFill>
                    <a:schemeClr val="bg1"/>
                  </a:solidFill>
                  <a:latin typeface="Verdana" pitchFamily="34" charset="0"/>
                  <a:cs typeface="Arial" charset="0"/>
                </a:defRPr>
              </a:lvl9pPr>
            </a:lstStyle>
            <a:p>
              <a:r>
                <a:rPr kumimoji="1" lang="en-US" sz="2000" b="1" dirty="0" smtClean="0">
                  <a:solidFill>
                    <a:srgbClr val="009900"/>
                  </a:solidFill>
                  <a:latin typeface="Arial" charset="0"/>
                  <a:cs typeface="Times New Roman" pitchFamily="18" charset="0"/>
                </a:rPr>
                <a:t>Any android based mobile/ tablet</a:t>
              </a:r>
              <a:endParaRPr kumimoji="1" lang="en-GB" sz="2000" b="1" dirty="0">
                <a:solidFill>
                  <a:srgbClr val="009900"/>
                </a:solidFill>
                <a:latin typeface="Arial" charset="0"/>
                <a:cs typeface="Times New Roman" pitchFamily="18" charset="0"/>
              </a:endParaRPr>
            </a:p>
          </p:txBody>
        </p:sp>
        <p:sp>
          <p:nvSpPr>
            <p:cNvPr id="8203" name="Text Box 18"/>
            <p:cNvSpPr txBox="1">
              <a:spLocks noChangeArrowheads="1"/>
            </p:cNvSpPr>
            <p:nvPr/>
          </p:nvSpPr>
          <p:spPr bwMode="auto">
            <a:xfrm>
              <a:off x="5018088" y="4618039"/>
              <a:ext cx="259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Verdana" pitchFamily="34" charset="0"/>
                  <a:cs typeface="Arial" charset="0"/>
                </a:defRPr>
              </a:lvl1pPr>
              <a:lvl2pPr marL="742950" indent="-285750">
                <a:defRPr>
                  <a:solidFill>
                    <a:schemeClr val="bg1"/>
                  </a:solidFill>
                  <a:latin typeface="Verdana" pitchFamily="34" charset="0"/>
                  <a:cs typeface="Arial" charset="0"/>
                </a:defRPr>
              </a:lvl2pPr>
              <a:lvl3pPr marL="1143000" indent="-228600">
                <a:defRPr>
                  <a:solidFill>
                    <a:schemeClr val="bg1"/>
                  </a:solidFill>
                  <a:latin typeface="Verdana" pitchFamily="34" charset="0"/>
                  <a:cs typeface="Arial" charset="0"/>
                </a:defRPr>
              </a:lvl3pPr>
              <a:lvl4pPr marL="1600200" indent="-228600">
                <a:defRPr>
                  <a:solidFill>
                    <a:schemeClr val="bg1"/>
                  </a:solidFill>
                  <a:latin typeface="Verdana" pitchFamily="34" charset="0"/>
                  <a:cs typeface="Arial" charset="0"/>
                </a:defRPr>
              </a:lvl4pPr>
              <a:lvl5pPr marL="2057400" indent="-228600">
                <a:defRPr>
                  <a:solidFill>
                    <a:schemeClr val="bg1"/>
                  </a:solidFill>
                  <a:latin typeface="Verdana" pitchFamily="34" charset="0"/>
                  <a:cs typeface="Arial" charset="0"/>
                </a:defRPr>
              </a:lvl5pPr>
              <a:lvl6pPr marL="2514600" indent="-228600" algn="ctr" eaLnBrk="0" fontAlgn="base" hangingPunct="0">
                <a:spcBef>
                  <a:spcPct val="0"/>
                </a:spcBef>
                <a:spcAft>
                  <a:spcPct val="0"/>
                </a:spcAft>
                <a:defRPr>
                  <a:solidFill>
                    <a:schemeClr val="bg1"/>
                  </a:solidFill>
                  <a:latin typeface="Verdana" pitchFamily="34" charset="0"/>
                  <a:cs typeface="Arial" charset="0"/>
                </a:defRPr>
              </a:lvl6pPr>
              <a:lvl7pPr marL="2971800" indent="-228600" algn="ctr" eaLnBrk="0" fontAlgn="base" hangingPunct="0">
                <a:spcBef>
                  <a:spcPct val="0"/>
                </a:spcBef>
                <a:spcAft>
                  <a:spcPct val="0"/>
                </a:spcAft>
                <a:defRPr>
                  <a:solidFill>
                    <a:schemeClr val="bg1"/>
                  </a:solidFill>
                  <a:latin typeface="Verdana" pitchFamily="34" charset="0"/>
                  <a:cs typeface="Arial" charset="0"/>
                </a:defRPr>
              </a:lvl7pPr>
              <a:lvl8pPr marL="3429000" indent="-228600" algn="ctr" eaLnBrk="0" fontAlgn="base" hangingPunct="0">
                <a:spcBef>
                  <a:spcPct val="0"/>
                </a:spcBef>
                <a:spcAft>
                  <a:spcPct val="0"/>
                </a:spcAft>
                <a:defRPr>
                  <a:solidFill>
                    <a:schemeClr val="bg1"/>
                  </a:solidFill>
                  <a:latin typeface="Verdana" pitchFamily="34" charset="0"/>
                  <a:cs typeface="Arial" charset="0"/>
                </a:defRPr>
              </a:lvl8pPr>
              <a:lvl9pPr marL="3886200" indent="-228600" algn="ctr" eaLnBrk="0" fontAlgn="base" hangingPunct="0">
                <a:spcBef>
                  <a:spcPct val="0"/>
                </a:spcBef>
                <a:spcAft>
                  <a:spcPct val="0"/>
                </a:spcAft>
                <a:defRPr>
                  <a:solidFill>
                    <a:schemeClr val="bg1"/>
                  </a:solidFill>
                  <a:latin typeface="Verdana" pitchFamily="34" charset="0"/>
                  <a:cs typeface="Arial" charset="0"/>
                </a:defRPr>
              </a:lvl9pPr>
            </a:lstStyle>
            <a:p>
              <a:r>
                <a:rPr kumimoji="1" lang="en-US" sz="2000" b="1" dirty="0" smtClean="0">
                  <a:solidFill>
                    <a:srgbClr val="1F4081"/>
                  </a:solidFill>
                  <a:latin typeface="Arial" charset="0"/>
                  <a:cs typeface="Times New Roman" pitchFamily="18" charset="0"/>
                </a:rPr>
                <a:t>Data management</a:t>
              </a:r>
              <a:endParaRPr kumimoji="1" lang="en-GB" sz="2000" b="1" dirty="0">
                <a:solidFill>
                  <a:srgbClr val="1F4081"/>
                </a:solidFill>
                <a:latin typeface="Arial"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6669" y="1654804"/>
              <a:ext cx="2683099" cy="4140824"/>
            </a:xfrm>
            <a:prstGeom prst="rect">
              <a:avLst/>
            </a:prstGeom>
          </p:spPr>
        </p:pic>
      </p:grpSp>
      <p:sp>
        <p:nvSpPr>
          <p:cNvPr id="3" name="Date Placeholder 2"/>
          <p:cNvSpPr>
            <a:spLocks noGrp="1"/>
          </p:cNvSpPr>
          <p:nvPr>
            <p:ph type="dt" sz="half" idx="10"/>
          </p:nvPr>
        </p:nvSpPr>
        <p:spPr/>
        <p:txBody>
          <a:bodyPr/>
          <a:lstStyle/>
          <a:p>
            <a:fld id="{BFD03D15-3A3C-4F16-9AAF-0DCCE4B61F9A}" type="datetime2">
              <a:rPr lang="en-IN" smtClean="0"/>
              <a:t>Tuesday, 30 March 2021</a:t>
            </a:fld>
            <a:endParaRPr lang="en-IN"/>
          </a:p>
        </p:txBody>
      </p:sp>
      <p:sp>
        <p:nvSpPr>
          <p:cNvPr id="4" name="Footer Placeholder 3"/>
          <p:cNvSpPr>
            <a:spLocks noGrp="1"/>
          </p:cNvSpPr>
          <p:nvPr>
            <p:ph type="ftr" sz="quarter" idx="11"/>
          </p:nvPr>
        </p:nvSpPr>
        <p:spPr/>
        <p:txBody>
          <a:bodyPr/>
          <a:lstStyle/>
          <a:p>
            <a:r>
              <a:rPr lang="en-IN" smtClean="0"/>
              <a:t>NCD Survey HARYANA</a:t>
            </a:r>
            <a:endParaRPr lang="en-IN"/>
          </a:p>
        </p:txBody>
      </p:sp>
      <p:sp>
        <p:nvSpPr>
          <p:cNvPr id="7" name="Slide Number Placeholder 6"/>
          <p:cNvSpPr>
            <a:spLocks noGrp="1"/>
          </p:cNvSpPr>
          <p:nvPr>
            <p:ph type="sldNum" sz="quarter" idx="12"/>
          </p:nvPr>
        </p:nvSpPr>
        <p:spPr/>
        <p:txBody>
          <a:bodyPr/>
          <a:lstStyle/>
          <a:p>
            <a:fld id="{A8038F0F-CE85-44B4-A11F-91AF60BBA9FB}" type="slidenum">
              <a:rPr lang="en-IN" smtClean="0"/>
              <a:pPr/>
              <a:t>16</a:t>
            </a:fld>
            <a:endParaRPr lang="en-IN"/>
          </a:p>
        </p:txBody>
      </p:sp>
    </p:spTree>
    <p:extLst>
      <p:ext uri="{BB962C8B-B14F-4D97-AF65-F5344CB8AC3E}">
        <p14:creationId xmlns:p14="http://schemas.microsoft.com/office/powerpoint/2010/main" val="199403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Webpage</a:t>
            </a:r>
            <a:endParaRPr lang="en-US" dirty="0"/>
          </a:p>
        </p:txBody>
      </p:sp>
      <p:pic>
        <p:nvPicPr>
          <p:cNvPr id="7" name="Content Placeholder 6">
            <a:hlinkClick r:id="rId2" action="ppaction://hlinksldjump"/>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9332"/>
          <a:stretch/>
        </p:blipFill>
        <p:spPr>
          <a:xfrm>
            <a:off x="813685" y="1858780"/>
            <a:ext cx="11206706" cy="4212236"/>
          </a:xfrm>
        </p:spPr>
      </p:pic>
      <p:sp>
        <p:nvSpPr>
          <p:cNvPr id="4" name="Date Placeholder 3"/>
          <p:cNvSpPr>
            <a:spLocks noGrp="1"/>
          </p:cNvSpPr>
          <p:nvPr>
            <p:ph type="dt" sz="half" idx="10"/>
          </p:nvPr>
        </p:nvSpPr>
        <p:spPr/>
        <p:txBody>
          <a:bodyPr/>
          <a:lstStyle/>
          <a:p>
            <a:fld id="{EEB0C185-49BF-4D69-B449-9FAFEED741B7}" type="datetime2">
              <a:rPr lang="en-IN" smtClean="0"/>
              <a:t>Tuesday, 30 March 2021</a:t>
            </a:fld>
            <a:endParaRPr lang="en-IN"/>
          </a:p>
        </p:txBody>
      </p:sp>
      <p:sp>
        <p:nvSpPr>
          <p:cNvPr id="5" name="Footer Placeholder 4"/>
          <p:cNvSpPr>
            <a:spLocks noGrp="1"/>
          </p:cNvSpPr>
          <p:nvPr>
            <p:ph type="ftr" sz="quarter" idx="11"/>
          </p:nvPr>
        </p:nvSpPr>
        <p:spPr/>
        <p:txBody>
          <a:bodyPr/>
          <a:lstStyle/>
          <a:p>
            <a:r>
              <a:rPr lang="en-IN" smtClean="0"/>
              <a:t>NCD Survey HARYANA</a:t>
            </a:r>
            <a:endParaRPr lang="en-IN"/>
          </a:p>
        </p:txBody>
      </p:sp>
      <p:sp>
        <p:nvSpPr>
          <p:cNvPr id="3" name="Slide Number Placeholder 2"/>
          <p:cNvSpPr>
            <a:spLocks noGrp="1"/>
          </p:cNvSpPr>
          <p:nvPr>
            <p:ph type="sldNum" sz="quarter" idx="12"/>
          </p:nvPr>
        </p:nvSpPr>
        <p:spPr/>
        <p:txBody>
          <a:bodyPr/>
          <a:lstStyle/>
          <a:p>
            <a:fld id="{A8038F0F-CE85-44B4-A11F-91AF60BBA9FB}" type="slidenum">
              <a:rPr lang="en-IN" smtClean="0"/>
              <a:pPr/>
              <a:t>17</a:t>
            </a:fld>
            <a:endParaRPr lang="en-IN"/>
          </a:p>
        </p:txBody>
      </p:sp>
    </p:spTree>
    <p:extLst>
      <p:ext uri="{BB962C8B-B14F-4D97-AF65-F5344CB8AC3E}">
        <p14:creationId xmlns:p14="http://schemas.microsoft.com/office/powerpoint/2010/main" val="3318840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effectLst>
                  <a:outerShdw blurRad="38100" dist="38100" dir="2700000" algn="tl">
                    <a:srgbClr val="000000">
                      <a:alpha val="43137"/>
                    </a:srgbClr>
                  </a:outerShdw>
                </a:effectLst>
              </a:rPr>
              <a:t>mSTEPS</a:t>
            </a:r>
            <a:r>
              <a:rPr lang="en-IN" b="1" dirty="0" smtClean="0">
                <a:effectLst>
                  <a:outerShdw blurRad="38100" dist="38100" dir="2700000" algn="tl">
                    <a:srgbClr val="000000">
                      <a:alpha val="43137"/>
                    </a:srgbClr>
                  </a:outerShdw>
                </a:effectLst>
              </a:rPr>
              <a:t> Data Management System</a:t>
            </a:r>
            <a:endParaRPr lang="en-IN" b="1" dirty="0">
              <a:effectLst>
                <a:outerShdw blurRad="38100" dist="38100" dir="2700000" algn="tl">
                  <a:srgbClr val="000000">
                    <a:alpha val="43137"/>
                  </a:srgbClr>
                </a:outerShdw>
              </a:effectLst>
            </a:endParaRPr>
          </a:p>
        </p:txBody>
      </p:sp>
      <p:pic>
        <p:nvPicPr>
          <p:cNvPr id="4" name="Content Placeholder 3" descr="Untitled 1:Users:mayursadawana:Pictures:ncdrfs_server_schematic.png"/>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838199" y="1937982"/>
            <a:ext cx="10393907" cy="4421875"/>
          </a:xfrm>
          <a:prstGeom prst="rect">
            <a:avLst/>
          </a:prstGeom>
          <a:noFill/>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A7F8C257-7772-4A03-82C8-8AB8BFA1CCDC}" type="datetime2">
              <a:rPr lang="en-IN" smtClean="0"/>
              <a:t>Tuesday, 30 March 2021</a:t>
            </a:fld>
            <a:endParaRPr lang="en-IN"/>
          </a:p>
        </p:txBody>
      </p:sp>
      <p:sp>
        <p:nvSpPr>
          <p:cNvPr id="5" name="Footer Placeholder 4"/>
          <p:cNvSpPr>
            <a:spLocks noGrp="1"/>
          </p:cNvSpPr>
          <p:nvPr>
            <p:ph type="ftr" sz="quarter" idx="11"/>
          </p:nvPr>
        </p:nvSpPr>
        <p:spPr/>
        <p:txBody>
          <a:bodyPr/>
          <a:lstStyle/>
          <a:p>
            <a:r>
              <a:rPr lang="en-IN" smtClean="0"/>
              <a:t>NCD Survey HARYANA</a:t>
            </a:r>
            <a:endParaRPr lang="en-IN"/>
          </a:p>
        </p:txBody>
      </p:sp>
      <p:sp>
        <p:nvSpPr>
          <p:cNvPr id="6" name="Slide Number Placeholder 5"/>
          <p:cNvSpPr>
            <a:spLocks noGrp="1"/>
          </p:cNvSpPr>
          <p:nvPr>
            <p:ph type="sldNum" sz="quarter" idx="12"/>
          </p:nvPr>
        </p:nvSpPr>
        <p:spPr/>
        <p:txBody>
          <a:bodyPr/>
          <a:lstStyle/>
          <a:p>
            <a:fld id="{A8038F0F-CE85-44B4-A11F-91AF60BBA9FB}" type="slidenum">
              <a:rPr lang="en-IN" smtClean="0"/>
              <a:pPr/>
              <a:t>18</a:t>
            </a:fld>
            <a:endParaRPr lang="en-IN"/>
          </a:p>
        </p:txBody>
      </p:sp>
    </p:spTree>
    <p:extLst>
      <p:ext uri="{BB962C8B-B14F-4D97-AF65-F5344CB8AC3E}">
        <p14:creationId xmlns:p14="http://schemas.microsoft.com/office/powerpoint/2010/main" val="581569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9F3C-D438-434C-A534-0A5FA64F69F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Challenges</a:t>
            </a:r>
          </a:p>
        </p:txBody>
      </p:sp>
      <p:sp>
        <p:nvSpPr>
          <p:cNvPr id="3" name="Content Placeholder 2">
            <a:extLst>
              <a:ext uri="{FF2B5EF4-FFF2-40B4-BE49-F238E27FC236}">
                <a16:creationId xmlns:a16="http://schemas.microsoft.com/office/drawing/2014/main" id="{99470AD2-472F-4888-8611-A807DA463F7B}"/>
              </a:ext>
            </a:extLst>
          </p:cNvPr>
          <p:cNvSpPr>
            <a:spLocks noGrp="1"/>
          </p:cNvSpPr>
          <p:nvPr>
            <p:ph idx="1"/>
          </p:nvPr>
        </p:nvSpPr>
        <p:spPr/>
        <p:txBody>
          <a:bodyPr>
            <a:noAutofit/>
          </a:bodyPr>
          <a:lstStyle/>
          <a:p>
            <a:r>
              <a:rPr lang="en-US" sz="2300" dirty="0">
                <a:latin typeface="Times New Roman" panose="02020603050405020304" pitchFamily="18" charset="0"/>
                <a:cs typeface="Times New Roman" panose="02020603050405020304" pitchFamily="18" charset="0"/>
              </a:rPr>
              <a:t>Most of the studies on digital health interventions in India focus on the localized patient populations in respective study locations (Hossain 2019).</a:t>
            </a:r>
          </a:p>
          <a:p>
            <a:pPr algn="l"/>
            <a:r>
              <a:rPr lang="en-US" sz="2300" dirty="0">
                <a:latin typeface="Times New Roman" panose="02020603050405020304" pitchFamily="18" charset="0"/>
                <a:cs typeface="Times New Roman" panose="02020603050405020304" pitchFamily="18" charset="0"/>
              </a:rPr>
              <a:t>There are no </a:t>
            </a:r>
            <a:r>
              <a:rPr lang="en-US" sz="2300" b="0" i="0" u="none" strike="noStrike" baseline="0" dirty="0">
                <a:latin typeface="Times New Roman" panose="02020603050405020304" pitchFamily="18" charset="0"/>
                <a:cs typeface="Times New Roman" panose="02020603050405020304" pitchFamily="18" charset="0"/>
              </a:rPr>
              <a:t> studies which have shown a large-scale adoption of the interventions at the community, state, regional, or national level.</a:t>
            </a:r>
            <a:endParaRPr lang="en-US"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Sustainability and follow up of the interventions for NCD</a:t>
            </a:r>
          </a:p>
          <a:p>
            <a:pPr algn="l"/>
            <a:endParaRPr lang="en-US"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D</a:t>
            </a:r>
            <a:r>
              <a:rPr lang="en-US" sz="2300" b="0" i="0" u="none" strike="noStrike" baseline="0" dirty="0">
                <a:latin typeface="Times New Roman" panose="02020603050405020304" pitchFamily="18" charset="0"/>
                <a:cs typeface="Times New Roman" panose="02020603050405020304" pitchFamily="18" charset="0"/>
              </a:rPr>
              <a:t>igital interventions would require availability and accessibility to digital devices and services such as internet and messaging</a:t>
            </a:r>
          </a:p>
          <a:p>
            <a:pPr algn="l"/>
            <a:r>
              <a:rPr lang="en-US" sz="2300" b="0" i="0" u="none" strike="noStrike" baseline="0" dirty="0">
                <a:latin typeface="Times New Roman" panose="02020603050405020304" pitchFamily="18" charset="0"/>
                <a:cs typeface="Times New Roman" panose="02020603050405020304" pitchFamily="18" charset="0"/>
              </a:rPr>
              <a:t>Rural population not fully educated to use mHealth devices</a:t>
            </a:r>
          </a:p>
          <a:p>
            <a:pPr algn="l"/>
            <a:endParaRPr lang="en-US" sz="2300" dirty="0">
              <a:latin typeface="Times New Roman" panose="02020603050405020304" pitchFamily="18" charset="0"/>
              <a:cs typeface="Times New Roman" panose="02020603050405020304" pitchFamily="18" charset="0"/>
            </a:endParaRPr>
          </a:p>
          <a:p>
            <a:pPr algn="l"/>
            <a:r>
              <a:rPr lang="en-US" sz="2300" b="0" i="0" u="none" strike="noStrike" baseline="0" dirty="0">
                <a:latin typeface="Times New Roman" panose="02020603050405020304" pitchFamily="18" charset="0"/>
                <a:cs typeface="Times New Roman" panose="02020603050405020304" pitchFamily="18" charset="0"/>
              </a:rPr>
              <a:t>It cannot be assumed that the patients will continue to use the digital interventions once the study has ended</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70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5D81-4AA1-4AA0-88F5-B0DD18F9A273}"/>
              </a:ext>
            </a:extLst>
          </p:cNvPr>
          <p:cNvSpPr>
            <a:spLocks noGrp="1"/>
          </p:cNvSpPr>
          <p:nvPr>
            <p:ph type="title"/>
          </p:nvPr>
        </p:nvSpPr>
        <p:spPr>
          <a:xfrm>
            <a:off x="838200" y="155576"/>
            <a:ext cx="10515600" cy="1035050"/>
          </a:xfrm>
        </p:spPr>
        <p:txBody>
          <a:bodyPr>
            <a:normAutofit/>
          </a:bodyPr>
          <a:lstStyle/>
          <a:p>
            <a:pPr algn="ctr"/>
            <a:r>
              <a:rPr lang="en-US" sz="4000" b="1" dirty="0">
                <a:latin typeface="Times New Roman" panose="02020603050405020304" pitchFamily="18" charset="0"/>
                <a:cs typeface="Times New Roman" panose="02020603050405020304" pitchFamily="18" charset="0"/>
              </a:rPr>
              <a:t>Burden of NCD</a:t>
            </a:r>
          </a:p>
        </p:txBody>
      </p:sp>
      <p:sp>
        <p:nvSpPr>
          <p:cNvPr id="3" name="Content Placeholder 2">
            <a:extLst>
              <a:ext uri="{FF2B5EF4-FFF2-40B4-BE49-F238E27FC236}">
                <a16:creationId xmlns:a16="http://schemas.microsoft.com/office/drawing/2014/main" id="{B7EA0520-099B-49E6-8C38-B06B07259582}"/>
              </a:ext>
            </a:extLst>
          </p:cNvPr>
          <p:cNvSpPr>
            <a:spLocks noGrp="1"/>
          </p:cNvSpPr>
          <p:nvPr>
            <p:ph idx="1"/>
          </p:nvPr>
        </p:nvSpPr>
        <p:spPr>
          <a:xfrm>
            <a:off x="838200" y="1190626"/>
            <a:ext cx="10515600" cy="4905374"/>
          </a:xfrm>
        </p:spPr>
        <p:txBody>
          <a:bodyPr>
            <a:noAutofit/>
          </a:bodyPr>
          <a:lstStyle/>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The World Health Organization (WHO) defines noncommunicable diseases (NCDs) as chronic conditions of long duration resulting from a combination of genetic, physiological, behavioral, and environmental factors.</a:t>
            </a:r>
          </a:p>
          <a:p>
            <a:pPr marL="0" indent="0" algn="just">
              <a:buNone/>
            </a:pPr>
            <a:endParaRPr lang="en-US" sz="24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Nearly 63% of all deaths can be attributable to NCDs, making this the leading cause of mortality in the world.</a:t>
            </a:r>
          </a:p>
          <a:p>
            <a:pPr marL="0" indent="0" algn="just">
              <a:buNone/>
            </a:pPr>
            <a:endParaRPr lang="en-US" sz="24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While more than 36 million people die each year due to NCDs, about 80% of NCD deaths occur in low and middle-income countries.2</a:t>
            </a:r>
          </a:p>
          <a:p>
            <a:pPr marL="0" indent="0" algn="just">
              <a:buNone/>
            </a:pPr>
            <a:endParaRPr lang="en-US" sz="24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India is a highly populous country with a population of more than 1.3 billion which is facing an immense burden of NCDs.</a:t>
            </a:r>
            <a:endParaRPr lang="en-US" sz="2400" dirty="0">
              <a:latin typeface="Times New Roman" panose="02020603050405020304" pitchFamily="18" charset="0"/>
              <a:cs typeface="Times New Roman" panose="02020603050405020304" pitchFamily="18" charset="0"/>
            </a:endParaRPr>
          </a:p>
          <a:p>
            <a:pPr algn="just"/>
            <a:r>
              <a:rPr lang="en-US" sz="1200" b="0" i="0" u="none" strike="noStrike" baseline="0" dirty="0">
                <a:latin typeface="Times New Roman" panose="02020603050405020304" pitchFamily="18" charset="0"/>
                <a:cs typeface="Times New Roman" panose="02020603050405020304" pitchFamily="18" charset="0"/>
              </a:rPr>
              <a:t>World Health Organization (WHO). Noncommunicable diseases, </a:t>
            </a:r>
            <a:r>
              <a:rPr lang="en-US" sz="1200" b="0" i="0" u="none" strike="noStrike" baseline="0" dirty="0">
                <a:latin typeface="Times New Roman" panose="02020603050405020304" pitchFamily="18" charset="0"/>
                <a:cs typeface="Times New Roman" panose="02020603050405020304" pitchFamily="18" charset="0"/>
                <a:hlinkClick r:id="rId2"/>
              </a:rPr>
              <a:t>https://www.who.int/news-room/fact-sheets/detail/</a:t>
            </a:r>
            <a:r>
              <a:rPr lang="en-US" sz="1200" b="0" i="0" u="none" strike="noStrike" baseline="0" dirty="0">
                <a:latin typeface="Times New Roman" panose="02020603050405020304" pitchFamily="18" charset="0"/>
                <a:cs typeface="Times New Roman" panose="02020603050405020304" pitchFamily="18" charset="0"/>
              </a:rPr>
              <a:t> noncommunicable-diseases (2018, accessed 8 November2019).</a:t>
            </a:r>
          </a:p>
          <a:p>
            <a:pPr algn="just"/>
            <a:r>
              <a:rPr lang="en-US" sz="1200" b="0" i="0" u="none" strike="noStrike" baseline="0" dirty="0">
                <a:latin typeface="Times New Roman" panose="02020603050405020304" pitchFamily="18" charset="0"/>
                <a:cs typeface="Times New Roman" panose="02020603050405020304" pitchFamily="18" charset="0"/>
              </a:rPr>
              <a:t>World Health Organization (WHO). World </a:t>
            </a:r>
            <a:r>
              <a:rPr lang="en-US" sz="1200" b="0" i="0" u="none" strike="noStrike" baseline="0" dirty="0" err="1">
                <a:latin typeface="Times New Roman" panose="02020603050405020304" pitchFamily="18" charset="0"/>
                <a:cs typeface="Times New Roman" panose="02020603050405020304" pitchFamily="18" charset="0"/>
              </a:rPr>
              <a:t>HealthOrganization</a:t>
            </a:r>
            <a:r>
              <a:rPr lang="en-US" sz="1200" b="0" i="0" u="none" strike="noStrike" baseline="0" dirty="0">
                <a:latin typeface="Times New Roman" panose="02020603050405020304" pitchFamily="18" charset="0"/>
                <a:cs typeface="Times New Roman" panose="02020603050405020304" pitchFamily="18" charset="0"/>
              </a:rPr>
              <a:t> | Deaths from NCDs. WHO, https:// </a:t>
            </a:r>
            <a:r>
              <a:rPr lang="en-US" sz="1200" b="0" i="0" u="none" strike="noStrike" baseline="0" dirty="0">
                <a:latin typeface="Times New Roman" panose="02020603050405020304" pitchFamily="18" charset="0"/>
                <a:cs typeface="Times New Roman" panose="02020603050405020304" pitchFamily="18" charset="0"/>
                <a:hlinkClick r:id="rId3"/>
              </a:rPr>
              <a:t>www.who.int/gho/ncd/mortality_morbidity/ncd_total_</a:t>
            </a:r>
            <a:r>
              <a:rPr lang="en-US" sz="1200" b="0" i="0" u="none" strike="noStrike" baseline="0" dirty="0">
                <a:latin typeface="Times New Roman" panose="02020603050405020304" pitchFamily="18" charset="0"/>
                <a:cs typeface="Times New Roman" panose="02020603050405020304" pitchFamily="18" charset="0"/>
              </a:rPr>
              <a:t> text/</a:t>
            </a:r>
            <a:r>
              <a:rPr lang="en-US" sz="1200" b="0" i="0" u="none" strike="noStrike" baseline="0" dirty="0" err="1">
                <a:latin typeface="Times New Roman" panose="02020603050405020304" pitchFamily="18" charset="0"/>
                <a:cs typeface="Times New Roman" panose="02020603050405020304" pitchFamily="18" charset="0"/>
              </a:rPr>
              <a:t>en</a:t>
            </a:r>
            <a:r>
              <a:rPr lang="en-US" sz="1200" b="0" i="0" u="none" strike="noStrike" baseline="0" dirty="0">
                <a:latin typeface="Times New Roman" panose="02020603050405020304" pitchFamily="18" charset="0"/>
                <a:cs typeface="Times New Roman" panose="02020603050405020304" pitchFamily="18" charset="0"/>
              </a:rPr>
              <a:t>/ (2015, accessed 30 July 2019).</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30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F7D1-ECB3-4833-B5CC-9C5D195F4C55}"/>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Need of Telehealth in NCD</a:t>
            </a:r>
          </a:p>
        </p:txBody>
      </p:sp>
      <p:sp>
        <p:nvSpPr>
          <p:cNvPr id="3" name="Content Placeholder 2">
            <a:extLst>
              <a:ext uri="{FF2B5EF4-FFF2-40B4-BE49-F238E27FC236}">
                <a16:creationId xmlns:a16="http://schemas.microsoft.com/office/drawing/2014/main" id="{FF109926-4CBC-4386-98FD-1C51A5149A4A}"/>
              </a:ext>
            </a:extLst>
          </p:cNvPr>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Conventional care for NCDs in a large population can be difficult because patients living with chronic conditions need continuous monitoring and prolonged treatment.</a:t>
            </a:r>
          </a:p>
          <a:p>
            <a:pPr algn="just">
              <a:lnSpc>
                <a:spcPct val="15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 As the country suffers from a lack of adequate healthcare infrastructure and a severe scarcity of human resources for health.</a:t>
            </a:r>
          </a:p>
          <a:p>
            <a:pPr algn="just">
              <a:lnSpc>
                <a:spcPct val="150000"/>
              </a:lnSpc>
              <a:buFont typeface="Wingdings" panose="05000000000000000000" pitchFamily="2" charset="2"/>
              <a:buChar char="Ø"/>
            </a:pPr>
            <a:endParaRPr lang="en-US" sz="2400" b="0" i="0" u="none" strike="noStrike" baseline="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Conventional healthcare delivery methods involving face-to face</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doctor–patient interactions might not be available to most of the people in India.</a:t>
            </a:r>
          </a:p>
          <a:p>
            <a:pPr algn="l"/>
            <a:r>
              <a:rPr lang="en-US" sz="1200" b="0" i="0" u="none" strike="noStrike" baseline="0" dirty="0" err="1">
                <a:latin typeface="Times New Roman" panose="02020603050405020304" pitchFamily="18" charset="0"/>
                <a:cs typeface="Times New Roman" panose="02020603050405020304" pitchFamily="18" charset="0"/>
              </a:rPr>
              <a:t>Golechha</a:t>
            </a:r>
            <a:r>
              <a:rPr lang="en-US" sz="1200" b="0" i="0" u="none" strike="noStrike" baseline="0" dirty="0">
                <a:latin typeface="Times New Roman" panose="02020603050405020304" pitchFamily="18" charset="0"/>
                <a:cs typeface="Times New Roman" panose="02020603050405020304" pitchFamily="18" charset="0"/>
              </a:rPr>
              <a:t> M. Healthcare agenda for the Indian government.</a:t>
            </a:r>
            <a:r>
              <a:rPr lang="sv-SE" sz="1200" b="0" i="0" u="none" strike="noStrike" baseline="0" dirty="0">
                <a:latin typeface="Times New Roman" panose="02020603050405020304" pitchFamily="18" charset="0"/>
                <a:cs typeface="Times New Roman" panose="02020603050405020304" pitchFamily="18" charset="0"/>
              </a:rPr>
              <a:t>Indian J Med Res 2015; 141: 151–153</a:t>
            </a:r>
            <a:endParaRPr lang="en-US" sz="12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12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394C-A5C3-4358-8BBA-F60A1239C848}"/>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Digital health &amp; NCD</a:t>
            </a:r>
          </a:p>
        </p:txBody>
      </p:sp>
      <p:sp>
        <p:nvSpPr>
          <p:cNvPr id="3" name="Content Placeholder 2">
            <a:extLst>
              <a:ext uri="{FF2B5EF4-FFF2-40B4-BE49-F238E27FC236}">
                <a16:creationId xmlns:a16="http://schemas.microsoft.com/office/drawing/2014/main" id="{52FF51DA-C495-4324-B1F4-FA556F7256A0}"/>
              </a:ext>
            </a:extLst>
          </p:cNvPr>
          <p:cNvSpPr>
            <a:spLocks noGrp="1"/>
          </p:cNvSpPr>
          <p:nvPr>
            <p:ph idx="1"/>
          </p:nvPr>
        </p:nvSpPr>
        <p:spPr>
          <a:xfrm>
            <a:off x="838200" y="1544320"/>
            <a:ext cx="10622280" cy="4948555"/>
          </a:xfrm>
        </p:spPr>
        <p:txBody>
          <a:bodyPr>
            <a:noAutofit/>
          </a:bodyPr>
          <a:lstStyle/>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In the era of digital technologies, many mHealth and eHealth interventions have been developed to provide a wide range of healthcare services to people living with different health conditions.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Different devices and platforms, including mobile phone, website, software, wearable devices, and tablet computers, using online and offline digital technology platforms, are increasingly being used in healthcare; these are collectively termed as digital health.</a:t>
            </a:r>
          </a:p>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The WHO recognizes the potential of digital health interventions to achieve universal health coverage and ensure high-quality care to individuals. </a:t>
            </a:r>
          </a:p>
          <a:p>
            <a:pPr algn="just">
              <a:buFont typeface="Wingdings" panose="05000000000000000000" pitchFamily="2" charset="2"/>
              <a:buChar char="Ø"/>
            </a:pPr>
            <a:r>
              <a:rPr lang="en-US" sz="2400" b="0" i="0" u="none" strike="noStrike" baseline="0" dirty="0">
                <a:latin typeface="Times New Roman" panose="02020603050405020304" pitchFamily="18" charset="0"/>
                <a:cs typeface="Times New Roman" panose="02020603050405020304" pitchFamily="18" charset="0"/>
              </a:rPr>
              <a:t>These interventions can provide preventive, diagnostic, therapeutic, and palliative care using digital platforms such as mobile phone, portable computing devices, internet-based applications, and social media interfaces</a:t>
            </a:r>
          </a:p>
          <a:p>
            <a:pPr algn="l"/>
            <a:r>
              <a:rPr lang="en-US" sz="1200" b="0" i="0" u="none" strike="noStrike" baseline="0" dirty="0">
                <a:latin typeface="Times New Roman" panose="02020603050405020304" pitchFamily="18" charset="0"/>
                <a:cs typeface="Times New Roman" panose="02020603050405020304" pitchFamily="18" charset="0"/>
              </a:rPr>
              <a:t>World Health Organization (WHO). WHO releases first guideline on digital health interventions, https://www.who.int/news-room/detail/17-04-2019-who-releases-firstguideline-on-digital-health-interventions (2019, accessed30 July 2019).</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35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FA6AF-5D51-4E22-9AE5-3799A87247E1}"/>
              </a:ext>
            </a:extLst>
          </p:cNvPr>
          <p:cNvSpPr>
            <a:spLocks noGrp="1"/>
          </p:cNvSpPr>
          <p:nvPr>
            <p:ph idx="1"/>
          </p:nvPr>
        </p:nvSpPr>
        <p:spPr>
          <a:xfrm>
            <a:off x="838200" y="863600"/>
            <a:ext cx="10515600" cy="4368483"/>
          </a:xfrm>
        </p:spPr>
        <p:txBody>
          <a:bodyPr>
            <a:noAutofit/>
          </a:bodyPr>
          <a:lstStyle/>
          <a:p>
            <a:pPr algn="just"/>
            <a:r>
              <a:rPr lang="en-US" sz="2300" b="0" i="0" u="none" strike="noStrike" baseline="0" dirty="0">
                <a:latin typeface="Times New Roman" panose="02020603050405020304" pitchFamily="18" charset="0"/>
                <a:cs typeface="Times New Roman" panose="02020603050405020304" pitchFamily="18" charset="0"/>
              </a:rPr>
              <a:t>A systematic review by Larson et al. evaluated nine telehealth interventions for patients receiving cancer care which reported Telehealth interventions to be similarly effective as usual care in terms of improving quality of life among study participants. This study highlighted opportunities to increase access to effective telehealth services at a lower cost.(Larsen et al, 2018)</a:t>
            </a:r>
          </a:p>
          <a:p>
            <a:pPr algn="just"/>
            <a:endParaRPr lang="en-US" sz="2300" dirty="0">
              <a:latin typeface="Times New Roman" panose="02020603050405020304" pitchFamily="18" charset="0"/>
              <a:cs typeface="Times New Roman" panose="02020603050405020304" pitchFamily="18" charset="0"/>
            </a:endParaRPr>
          </a:p>
          <a:p>
            <a:pPr algn="just"/>
            <a:r>
              <a:rPr lang="en-US" sz="2300" b="0" i="0" u="none" strike="noStrike" baseline="0" dirty="0">
                <a:latin typeface="Times New Roman" panose="02020603050405020304" pitchFamily="18" charset="0"/>
                <a:cs typeface="Times New Roman" panose="02020603050405020304" pitchFamily="18" charset="0"/>
              </a:rPr>
              <a:t>Another meta-analysis of 35 randomized controlled trials has reported beneficial effects of internet-based interventions for patients with type 2 diabetes mellitus.(Shen et al,  2018)</a:t>
            </a:r>
          </a:p>
          <a:p>
            <a:pPr algn="just"/>
            <a:endParaRPr lang="en-US" sz="2300" dirty="0">
              <a:latin typeface="Times New Roman" panose="02020603050405020304" pitchFamily="18" charset="0"/>
              <a:cs typeface="Times New Roman" panose="02020603050405020304" pitchFamily="18" charset="0"/>
            </a:endParaRPr>
          </a:p>
          <a:p>
            <a:pPr algn="just"/>
            <a:r>
              <a:rPr lang="en-US" sz="2300" dirty="0">
                <a:latin typeface="Times New Roman" panose="02020603050405020304" pitchFamily="18" charset="0"/>
                <a:cs typeface="Times New Roman" panose="02020603050405020304" pitchFamily="18" charset="0"/>
              </a:rPr>
              <a:t>D</a:t>
            </a:r>
            <a:r>
              <a:rPr lang="en-US" sz="2300" b="0" i="0" u="none" strike="noStrike" baseline="0" dirty="0">
                <a:latin typeface="Times New Roman" panose="02020603050405020304" pitchFamily="18" charset="0"/>
                <a:cs typeface="Times New Roman" panose="02020603050405020304" pitchFamily="18" charset="0"/>
              </a:rPr>
              <a:t>igital interventions facilitate better symptom assessment, self-management, reduction of symptom distress, awareness of health conditions, patient–provider communication, timely care-seeking, follow-up and referral, treatment adherence, and improved quality of living among the patients living with NCDs.</a:t>
            </a:r>
          </a:p>
          <a:p>
            <a:pPr algn="l"/>
            <a:r>
              <a:rPr lang="en-US" sz="1200" b="0" i="0" u="none" strike="noStrike" baseline="0" dirty="0" err="1">
                <a:latin typeface="Times New Roman" panose="02020603050405020304" pitchFamily="18" charset="0"/>
                <a:cs typeface="Times New Roman" panose="02020603050405020304" pitchFamily="18" charset="0"/>
              </a:rPr>
              <a:t>Alwashmi</a:t>
            </a:r>
            <a:r>
              <a:rPr lang="en-US" sz="1200" b="0" i="0" u="none" strike="noStrike" baseline="0" dirty="0">
                <a:latin typeface="Times New Roman" panose="02020603050405020304" pitchFamily="18" charset="0"/>
                <a:cs typeface="Times New Roman" panose="02020603050405020304" pitchFamily="18" charset="0"/>
              </a:rPr>
              <a:t> M, </a:t>
            </a:r>
            <a:r>
              <a:rPr lang="en-US" sz="1200" b="0" i="0" u="none" strike="noStrike" baseline="0" dirty="0" err="1">
                <a:latin typeface="Times New Roman" panose="02020603050405020304" pitchFamily="18" charset="0"/>
                <a:cs typeface="Times New Roman" panose="02020603050405020304" pitchFamily="18" charset="0"/>
              </a:rPr>
              <a:t>Hawboldt</a:t>
            </a:r>
            <a:r>
              <a:rPr lang="en-US" sz="1200" b="0" i="0" u="none" strike="noStrike" baseline="0" dirty="0">
                <a:latin typeface="Times New Roman" panose="02020603050405020304" pitchFamily="18" charset="0"/>
                <a:cs typeface="Times New Roman" panose="02020603050405020304" pitchFamily="18" charset="0"/>
              </a:rPr>
              <a:t> J, Davis E, et al. The effect of smartphone interventions on patients with chronic obstructive pulmonary disease exacerbations: A systematic review and meta-analysis. JMIR mHealth uHealth2016; 4: e105.</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00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54F3C-006A-4E0A-8E7E-8B230352B1DB}"/>
              </a:ext>
            </a:extLst>
          </p:cNvPr>
          <p:cNvPicPr>
            <a:picLocks noChangeAspect="1"/>
          </p:cNvPicPr>
          <p:nvPr/>
        </p:nvPicPr>
        <p:blipFill rotWithShape="1">
          <a:blip r:embed="rId2"/>
          <a:srcRect l="6172" t="17639" r="21016" b="14584"/>
          <a:stretch/>
        </p:blipFill>
        <p:spPr>
          <a:xfrm>
            <a:off x="1295400" y="759834"/>
            <a:ext cx="9736422" cy="5098042"/>
          </a:xfrm>
          <a:prstGeom prst="rect">
            <a:avLst/>
          </a:prstGeom>
        </p:spPr>
      </p:pic>
    </p:spTree>
    <p:extLst>
      <p:ext uri="{BB962C8B-B14F-4D97-AF65-F5344CB8AC3E}">
        <p14:creationId xmlns:p14="http://schemas.microsoft.com/office/powerpoint/2010/main" val="201737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C3801-A393-4228-8301-5D06EEA967C1}"/>
              </a:ext>
            </a:extLst>
          </p:cNvPr>
          <p:cNvPicPr>
            <a:picLocks noChangeAspect="1"/>
          </p:cNvPicPr>
          <p:nvPr/>
        </p:nvPicPr>
        <p:blipFill rotWithShape="1">
          <a:blip r:embed="rId2"/>
          <a:srcRect l="4140" t="17361" r="7891" b="6389"/>
          <a:stretch/>
        </p:blipFill>
        <p:spPr>
          <a:xfrm>
            <a:off x="152400" y="342900"/>
            <a:ext cx="12014512" cy="5857876"/>
          </a:xfrm>
          <a:prstGeom prst="rect">
            <a:avLst/>
          </a:prstGeom>
        </p:spPr>
      </p:pic>
    </p:spTree>
    <p:extLst>
      <p:ext uri="{BB962C8B-B14F-4D97-AF65-F5344CB8AC3E}">
        <p14:creationId xmlns:p14="http://schemas.microsoft.com/office/powerpoint/2010/main" val="240380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Indian Journal of Pediatrics"/>
          <p:cNvPicPr>
            <a:picLocks noChangeAspect="1" noChangeArrowheads="1"/>
          </p:cNvPicPr>
          <p:nvPr/>
        </p:nvPicPr>
        <p:blipFill>
          <a:blip r:embed="rId2" cstate="print"/>
          <a:srcRect/>
          <a:stretch>
            <a:fillRect/>
          </a:stretch>
        </p:blipFill>
        <p:spPr bwMode="auto">
          <a:xfrm>
            <a:off x="1747520" y="685800"/>
            <a:ext cx="4215130" cy="5962868"/>
          </a:xfrm>
          <a:prstGeom prst="rect">
            <a:avLst/>
          </a:prstGeom>
          <a:noFill/>
        </p:spPr>
      </p:pic>
      <p:pic>
        <p:nvPicPr>
          <p:cNvPr id="2054" name="Picture 6" descr="The Indian Journal of Pediatrics"/>
          <p:cNvPicPr>
            <a:picLocks noChangeAspect="1" noChangeArrowheads="1"/>
          </p:cNvPicPr>
          <p:nvPr/>
        </p:nvPicPr>
        <p:blipFill>
          <a:blip r:embed="rId3" cstate="print"/>
          <a:srcRect/>
          <a:stretch>
            <a:fillRect/>
          </a:stretch>
        </p:blipFill>
        <p:spPr bwMode="auto">
          <a:xfrm>
            <a:off x="6453703" y="838200"/>
            <a:ext cx="4268839" cy="54406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Opportunities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Link up all primary health care facilities using NKOFN with medical colleges and PGIMER.</a:t>
            </a:r>
          </a:p>
          <a:p>
            <a:r>
              <a:rPr lang="en-US" dirty="0">
                <a:latin typeface="Times New Roman" panose="02020603050405020304" pitchFamily="18" charset="0"/>
                <a:cs typeface="Times New Roman" panose="02020603050405020304" pitchFamily="18" charset="0"/>
              </a:rPr>
              <a:t>Strengthen the existing facilities with improved hardware systems</a:t>
            </a:r>
          </a:p>
          <a:p>
            <a:r>
              <a:rPr lang="en-US" dirty="0">
                <a:latin typeface="Times New Roman" panose="02020603050405020304" pitchFamily="18" charset="0"/>
                <a:cs typeface="Times New Roman" panose="02020603050405020304" pitchFamily="18" charset="0"/>
              </a:rPr>
              <a:t>Enable 108 with mhealth Tools, care delivering under </a:t>
            </a:r>
            <a:r>
              <a:rPr lang="en-US" dirty="0" err="1">
                <a:latin typeface="Times New Roman" panose="02020603050405020304" pitchFamily="18" charset="0"/>
                <a:cs typeface="Times New Roman" panose="02020603050405020304" pitchFamily="18" charset="0"/>
              </a:rPr>
              <a:t>telementoring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Skill development using videoconferencing</a:t>
            </a:r>
          </a:p>
          <a:p>
            <a:r>
              <a:rPr lang="en-US" dirty="0">
                <a:latin typeface="Times New Roman" panose="02020603050405020304" pitchFamily="18" charset="0"/>
                <a:cs typeface="Times New Roman" panose="02020603050405020304" pitchFamily="18" charset="0"/>
              </a:rPr>
              <a:t>Implementation of MOOCS for Medical Students. </a:t>
            </a:r>
          </a:p>
          <a:p>
            <a:r>
              <a:rPr lang="en-US" dirty="0">
                <a:latin typeface="Times New Roman" panose="02020603050405020304" pitchFamily="18" charset="0"/>
                <a:cs typeface="Times New Roman" panose="02020603050405020304" pitchFamily="18" charset="0"/>
              </a:rPr>
              <a:t>Implement the telemedicine services for screening of NCDs in primary health centres using HUB &amp; spoke model under </a:t>
            </a:r>
            <a:r>
              <a:rPr lang="en-US" dirty="0" err="1">
                <a:latin typeface="Times New Roman" panose="02020603050405020304" pitchFamily="18" charset="0"/>
                <a:cs typeface="Times New Roman" panose="02020603050405020304" pitchFamily="18" charset="0"/>
              </a:rPr>
              <a:t>Aayushman</a:t>
            </a:r>
            <a:r>
              <a:rPr lang="en-US" dirty="0">
                <a:latin typeface="Times New Roman" panose="02020603050405020304" pitchFamily="18" charset="0"/>
                <a:cs typeface="Times New Roman" panose="02020603050405020304" pitchFamily="18" charset="0"/>
              </a:rPr>
              <a:t> Bharat scheme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897</Words>
  <Application>Microsoft Office PowerPoint</Application>
  <PresentationFormat>Widescreen</PresentationFormat>
  <Paragraphs>75</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Algerian</vt:lpstr>
      <vt:lpstr>Arial</vt:lpstr>
      <vt:lpstr>Calibri</vt:lpstr>
      <vt:lpstr>Calibri Light</vt:lpstr>
      <vt:lpstr>Times New Roman</vt:lpstr>
      <vt:lpstr>Wingdings</vt:lpstr>
      <vt:lpstr>Office Theme</vt:lpstr>
      <vt:lpstr>Use of technology in NCDs-Issues and challenges</vt:lpstr>
      <vt:lpstr>Burden of NCD</vt:lpstr>
      <vt:lpstr>Need of Telehealth in NCD</vt:lpstr>
      <vt:lpstr>Digital health &amp; NCD</vt:lpstr>
      <vt:lpstr>PowerPoint Presentation</vt:lpstr>
      <vt:lpstr>PowerPoint Presentation</vt:lpstr>
      <vt:lpstr>PowerPoint Presentation</vt:lpstr>
      <vt:lpstr>PowerPoint Presentation</vt:lpstr>
      <vt:lpstr>Opportunities</vt:lpstr>
      <vt:lpstr>Mobile health  camps </vt:lpstr>
      <vt:lpstr>TELE MONITORING Health Camps </vt:lpstr>
      <vt:lpstr>Mobile health Tools; Field testing of tele-ECG developed in collaboration with  BARC</vt:lpstr>
      <vt:lpstr>Spirometry in the community</vt:lpstr>
      <vt:lpstr>PowerPoint Presentation</vt:lpstr>
      <vt:lpstr>Use of technology in NCDs</vt:lpstr>
      <vt:lpstr>mSTEPS :Android Application for STEPS Survey</vt:lpstr>
      <vt:lpstr>Survey Webpage</vt:lpstr>
      <vt:lpstr>mSTEPS Data Management System</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NCDs and telemedicine/ Tele health : opportunities and challenges.</dc:title>
  <dc:creator>dell</dc:creator>
  <cp:lastModifiedBy>Windows User</cp:lastModifiedBy>
  <cp:revision>20</cp:revision>
  <dcterms:created xsi:type="dcterms:W3CDTF">2021-02-24T04:23:23Z</dcterms:created>
  <dcterms:modified xsi:type="dcterms:W3CDTF">2021-03-30T11:43:00Z</dcterms:modified>
</cp:coreProperties>
</file>